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63" r:id="rId3"/>
    <p:sldId id="264" r:id="rId4"/>
    <p:sldId id="258" r:id="rId5"/>
    <p:sldId id="270" r:id="rId6"/>
    <p:sldId id="275" r:id="rId7"/>
    <p:sldId id="271" r:id="rId8"/>
    <p:sldId id="272" r:id="rId9"/>
    <p:sldId id="274" r:id="rId10"/>
    <p:sldId id="278" r:id="rId11"/>
    <p:sldId id="277" r:id="rId12"/>
    <p:sldId id="279" r:id="rId13"/>
    <p:sldId id="27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4C99"/>
    <a:srgbClr val="01BCFF"/>
    <a:srgbClr val="33CCFF"/>
    <a:srgbClr val="A8E3F6"/>
    <a:srgbClr val="F9D3B9"/>
    <a:srgbClr val="CBB8DA"/>
    <a:srgbClr val="E1D6EA"/>
    <a:srgbClr val="F5BB93"/>
    <a:srgbClr val="D0DCF0"/>
    <a:srgbClr val="E6D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2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й Василевич" userId="ec4efbff1a6a2002" providerId="LiveId" clId="{DF2BA630-97EC-437E-90E8-DC4BAF02842E}"/>
    <pc:docChg chg="undo custSel addSld modSld sldOrd">
      <pc:chgData name="Алексей Василевич" userId="ec4efbff1a6a2002" providerId="LiveId" clId="{DF2BA630-97EC-437E-90E8-DC4BAF02842E}" dt="2019-05-22T14:46:21.022" v="1254"/>
      <pc:docMkLst>
        <pc:docMk/>
      </pc:docMkLst>
      <pc:sldChg chg="addSp delSp modSp">
        <pc:chgData name="Алексей Василевич" userId="ec4efbff1a6a2002" providerId="LiveId" clId="{DF2BA630-97EC-437E-90E8-DC4BAF02842E}" dt="2019-05-22T14:45:35.451" v="1242" actId="1076"/>
        <pc:sldMkLst>
          <pc:docMk/>
          <pc:sldMk cId="77005907" sldId="256"/>
        </pc:sldMkLst>
        <pc:spChg chg="mod">
          <ac:chgData name="Алексей Василевич" userId="ec4efbff1a6a2002" providerId="LiveId" clId="{DF2BA630-97EC-437E-90E8-DC4BAF02842E}" dt="2019-05-20T09:56:06.908" v="285" actId="255"/>
          <ac:spMkLst>
            <pc:docMk/>
            <pc:sldMk cId="77005907" sldId="256"/>
            <ac:spMk id="2" creationId="{C4F1070B-1D18-4E85-A7E0-F663B9284533}"/>
          </ac:spMkLst>
        </pc:spChg>
        <pc:spChg chg="mod">
          <ac:chgData name="Алексей Василевич" userId="ec4efbff1a6a2002" providerId="LiveId" clId="{DF2BA630-97EC-437E-90E8-DC4BAF02842E}" dt="2019-05-20T09:58:42.779" v="301" actId="1036"/>
          <ac:spMkLst>
            <pc:docMk/>
            <pc:sldMk cId="77005907" sldId="256"/>
            <ac:spMk id="3" creationId="{0E7FC83F-EE1C-405B-BD9E-195FB4E7364B}"/>
          </ac:spMkLst>
        </pc:spChg>
        <pc:spChg chg="mod">
          <ac:chgData name="Алексей Василевич" userId="ec4efbff1a6a2002" providerId="LiveId" clId="{DF2BA630-97EC-437E-90E8-DC4BAF02842E}" dt="2019-05-20T09:45:35.199" v="97" actId="1038"/>
          <ac:spMkLst>
            <pc:docMk/>
            <pc:sldMk cId="77005907" sldId="256"/>
            <ac:spMk id="7" creationId="{191E2D4E-9807-4B6C-8C4C-17639E2AFBD4}"/>
          </ac:spMkLst>
        </pc:spChg>
        <pc:picChg chg="add mod">
          <ac:chgData name="Алексей Василевич" userId="ec4efbff1a6a2002" providerId="LiveId" clId="{DF2BA630-97EC-437E-90E8-DC4BAF02842E}" dt="2019-05-22T14:45:35.451" v="1242" actId="1076"/>
          <ac:picMkLst>
            <pc:docMk/>
            <pc:sldMk cId="77005907" sldId="256"/>
            <ac:picMk id="5" creationId="{5627A8ED-6B0B-4A0E-9F67-751A990565CF}"/>
          </ac:picMkLst>
        </pc:picChg>
        <pc:picChg chg="del mod">
          <ac:chgData name="Алексей Василевич" userId="ec4efbff1a6a2002" providerId="LiveId" clId="{DF2BA630-97EC-437E-90E8-DC4BAF02842E}" dt="2019-05-22T14:45:26.060" v="1241" actId="478"/>
          <ac:picMkLst>
            <pc:docMk/>
            <pc:sldMk cId="77005907" sldId="256"/>
            <ac:picMk id="6" creationId="{3E5F8244-05F5-450A-9F69-4B064678765D}"/>
          </ac:picMkLst>
        </pc:picChg>
        <pc:picChg chg="add mod ord">
          <ac:chgData name="Алексей Василевич" userId="ec4efbff1a6a2002" providerId="LiveId" clId="{DF2BA630-97EC-437E-90E8-DC4BAF02842E}" dt="2019-05-20T09:36:39.993" v="3" actId="14100"/>
          <ac:picMkLst>
            <pc:docMk/>
            <pc:sldMk cId="77005907" sldId="256"/>
            <ac:picMk id="9" creationId="{4A25D7D7-1F79-4714-B0DC-D87FBA9C5246}"/>
          </ac:picMkLst>
        </pc:picChg>
        <pc:picChg chg="add mod">
          <ac:chgData name="Алексей Василевич" userId="ec4efbff1a6a2002" providerId="LiveId" clId="{DF2BA630-97EC-437E-90E8-DC4BAF02842E}" dt="2019-05-20T09:45:35.199" v="97" actId="1038"/>
          <ac:picMkLst>
            <pc:docMk/>
            <pc:sldMk cId="77005907" sldId="256"/>
            <ac:picMk id="11" creationId="{104DE370-1800-4F6C-97A0-D3BC3CB66E93}"/>
          </ac:picMkLst>
        </pc:picChg>
      </pc:sldChg>
      <pc:sldChg chg="addSp delSp modSp add">
        <pc:chgData name="Алексей Василевич" userId="ec4efbff1a6a2002" providerId="LiveId" clId="{DF2BA630-97EC-437E-90E8-DC4BAF02842E}" dt="2019-05-22T14:46:21.022" v="1254"/>
        <pc:sldMkLst>
          <pc:docMk/>
          <pc:sldMk cId="254107780" sldId="257"/>
        </pc:sldMkLst>
        <pc:spChg chg="del">
          <ac:chgData name="Алексей Василевич" userId="ec4efbff1a6a2002" providerId="LiveId" clId="{DF2BA630-97EC-437E-90E8-DC4BAF02842E}" dt="2019-05-20T09:46:34.688" v="100" actId="478"/>
          <ac:spMkLst>
            <pc:docMk/>
            <pc:sldMk cId="254107780" sldId="257"/>
            <ac:spMk id="2" creationId="{B64E1782-C097-4B33-8D06-B0C9887C32EF}"/>
          </ac:spMkLst>
        </pc:spChg>
        <pc:spChg chg="mod">
          <ac:chgData name="Алексей Василевич" userId="ec4efbff1a6a2002" providerId="LiveId" clId="{DF2BA630-97EC-437E-90E8-DC4BAF02842E}" dt="2019-05-20T12:17:32.613" v="1227" actId="14100"/>
          <ac:spMkLst>
            <pc:docMk/>
            <pc:sldMk cId="254107780" sldId="257"/>
            <ac:spMk id="3" creationId="{088AFFDB-F73D-4EC9-8B71-C7AF8B5AFF6D}"/>
          </ac:spMkLst>
        </pc:spChg>
        <pc:spChg chg="add mod">
          <ac:chgData name="Алексей Василевич" userId="ec4efbff1a6a2002" providerId="LiveId" clId="{DF2BA630-97EC-437E-90E8-DC4BAF02842E}" dt="2019-05-20T11:58:50.348" v="594" actId="20577"/>
          <ac:spMkLst>
            <pc:docMk/>
            <pc:sldMk cId="254107780" sldId="257"/>
            <ac:spMk id="4" creationId="{CE52895A-736D-44C4-9F23-22F7130A54D6}"/>
          </ac:spMkLst>
        </pc:spChg>
        <pc:spChg chg="add mod ord">
          <ac:chgData name="Алексей Василевич" userId="ec4efbff1a6a2002" providerId="LiveId" clId="{DF2BA630-97EC-437E-90E8-DC4BAF02842E}" dt="2019-05-20T11:48:24.328" v="489" actId="1035"/>
          <ac:spMkLst>
            <pc:docMk/>
            <pc:sldMk cId="254107780" sldId="257"/>
            <ac:spMk id="7" creationId="{D8257C92-EC56-45CA-A541-4839918E046F}"/>
          </ac:spMkLst>
        </pc:spChg>
        <pc:spChg chg="add del">
          <ac:chgData name="Алексей Василевич" userId="ec4efbff1a6a2002" providerId="LiveId" clId="{DF2BA630-97EC-437E-90E8-DC4BAF02842E}" dt="2019-05-20T12:02:58.145" v="609"/>
          <ac:spMkLst>
            <pc:docMk/>
            <pc:sldMk cId="254107780" sldId="257"/>
            <ac:spMk id="12" creationId="{8F5202A6-DB24-4254-97CC-C2AB0381C5E3}"/>
          </ac:spMkLst>
        </pc:spChg>
        <pc:spChg chg="add del">
          <ac:chgData name="Алексей Василевич" userId="ec4efbff1a6a2002" providerId="LiveId" clId="{DF2BA630-97EC-437E-90E8-DC4BAF02842E}" dt="2019-05-20T12:02:58.145" v="609"/>
          <ac:spMkLst>
            <pc:docMk/>
            <pc:sldMk cId="254107780" sldId="257"/>
            <ac:spMk id="13" creationId="{E8F80CDE-7843-4E44-854A-86930B7ECAEF}"/>
          </ac:spMkLst>
        </pc:spChg>
        <pc:spChg chg="add del">
          <ac:chgData name="Алексей Василевич" userId="ec4efbff1a6a2002" providerId="LiveId" clId="{DF2BA630-97EC-437E-90E8-DC4BAF02842E}" dt="2019-05-20T12:02:58.145" v="609"/>
          <ac:spMkLst>
            <pc:docMk/>
            <pc:sldMk cId="254107780" sldId="257"/>
            <ac:spMk id="15" creationId="{EDCAEE2C-672C-401B-AA30-BB08D7A7DD3B}"/>
          </ac:spMkLst>
        </pc:spChg>
        <pc:picChg chg="add del ord">
          <ac:chgData name="Алексей Василевич" userId="ec4efbff1a6a2002" providerId="LiveId" clId="{DF2BA630-97EC-437E-90E8-DC4BAF02842E}" dt="2019-05-20T10:03:32.580" v="348" actId="478"/>
          <ac:picMkLst>
            <pc:docMk/>
            <pc:sldMk cId="254107780" sldId="257"/>
            <ac:picMk id="5" creationId="{0439188B-BAC6-4909-9E48-CE7CAC5B9637}"/>
          </ac:picMkLst>
        </pc:picChg>
        <pc:picChg chg="add del mod">
          <ac:chgData name="Алексей Василевич" userId="ec4efbff1a6a2002" providerId="LiveId" clId="{DF2BA630-97EC-437E-90E8-DC4BAF02842E}" dt="2019-05-22T14:46:20.487" v="1253" actId="478"/>
          <ac:picMkLst>
            <pc:docMk/>
            <pc:sldMk cId="254107780" sldId="257"/>
            <ac:picMk id="6" creationId="{C1DE7832-D80C-4215-B1A2-F29BDEE0E8D6}"/>
          </ac:picMkLst>
        </pc:picChg>
        <pc:picChg chg="add">
          <ac:chgData name="Алексей Василевич" userId="ec4efbff1a6a2002" providerId="LiveId" clId="{DF2BA630-97EC-437E-90E8-DC4BAF02842E}" dt="2019-05-22T14:46:21.022" v="1254"/>
          <ac:picMkLst>
            <pc:docMk/>
            <pc:sldMk cId="254107780" sldId="257"/>
            <ac:picMk id="8" creationId="{2FADFC16-EFA3-4B93-BBA5-71D24261E983}"/>
          </ac:picMkLst>
        </pc:picChg>
        <pc:picChg chg="add del">
          <ac:chgData name="Алексей Василевич" userId="ec4efbff1a6a2002" providerId="LiveId" clId="{DF2BA630-97EC-437E-90E8-DC4BAF02842E}" dt="2019-05-20T12:00:01.095" v="602" actId="478"/>
          <ac:picMkLst>
            <pc:docMk/>
            <pc:sldMk cId="254107780" sldId="257"/>
            <ac:picMk id="9" creationId="{ED326C22-4AAC-48AA-9F0B-A9739B6970FF}"/>
          </ac:picMkLst>
        </pc:picChg>
        <pc:picChg chg="add del ord">
          <ac:chgData name="Алексей Василевич" userId="ec4efbff1a6a2002" providerId="LiveId" clId="{DF2BA630-97EC-437E-90E8-DC4BAF02842E}" dt="2019-05-20T12:17:35.004" v="1228" actId="478"/>
          <ac:picMkLst>
            <pc:docMk/>
            <pc:sldMk cId="254107780" sldId="257"/>
            <ac:picMk id="10" creationId="{5125D1C5-D35B-4511-82CA-A32CC81647DB}"/>
          </ac:picMkLst>
        </pc:picChg>
        <pc:picChg chg="add del">
          <ac:chgData name="Алексей Василевич" userId="ec4efbff1a6a2002" providerId="LiveId" clId="{DF2BA630-97EC-437E-90E8-DC4BAF02842E}" dt="2019-05-20T12:02:58.145" v="609"/>
          <ac:picMkLst>
            <pc:docMk/>
            <pc:sldMk cId="254107780" sldId="257"/>
            <ac:picMk id="11" creationId="{19D68915-7560-4FA9-9C70-0429DCF1A41B}"/>
          </ac:picMkLst>
        </pc:picChg>
        <pc:picChg chg="add del">
          <ac:chgData name="Алексей Василевич" userId="ec4efbff1a6a2002" providerId="LiveId" clId="{DF2BA630-97EC-437E-90E8-DC4BAF02842E}" dt="2019-05-20T12:02:58.145" v="609"/>
          <ac:picMkLst>
            <pc:docMk/>
            <pc:sldMk cId="254107780" sldId="257"/>
            <ac:picMk id="14" creationId="{4C628D07-7C15-4415-90BB-85DD69BC61FF}"/>
          </ac:picMkLst>
        </pc:picChg>
        <pc:picChg chg="add del">
          <ac:chgData name="Алексей Василевич" userId="ec4efbff1a6a2002" providerId="LiveId" clId="{DF2BA630-97EC-437E-90E8-DC4BAF02842E}" dt="2019-05-20T12:02:58.145" v="609"/>
          <ac:picMkLst>
            <pc:docMk/>
            <pc:sldMk cId="254107780" sldId="257"/>
            <ac:picMk id="16" creationId="{40C369F0-1693-469F-9BC3-5118C98EB380}"/>
          </ac:picMkLst>
        </pc:picChg>
        <pc:picChg chg="add mod">
          <ac:chgData name="Алексей Василевич" userId="ec4efbff1a6a2002" providerId="LiveId" clId="{DF2BA630-97EC-437E-90E8-DC4BAF02842E}" dt="2019-05-20T11:48:24.328" v="489" actId="1035"/>
          <ac:picMkLst>
            <pc:docMk/>
            <pc:sldMk cId="254107780" sldId="257"/>
            <ac:picMk id="1026" creationId="{F581FE62-9EB6-44D5-9A7E-82F8DA8090C1}"/>
          </ac:picMkLst>
        </pc:picChg>
      </pc:sldChg>
      <pc:sldChg chg="addSp delSp modSp add mod ord">
        <pc:chgData name="Алексей Василевич" userId="ec4efbff1a6a2002" providerId="LiveId" clId="{DF2BA630-97EC-437E-90E8-DC4BAF02842E}" dt="2019-05-22T14:46:08.485" v="1250" actId="1076"/>
        <pc:sldMkLst>
          <pc:docMk/>
          <pc:sldMk cId="1945968163" sldId="258"/>
        </pc:sldMkLst>
        <pc:spChg chg="del">
          <ac:chgData name="Алексей Василевич" userId="ec4efbff1a6a2002" providerId="LiveId" clId="{DF2BA630-97EC-437E-90E8-DC4BAF02842E}" dt="2019-05-20T11:48:47.243" v="491" actId="478"/>
          <ac:spMkLst>
            <pc:docMk/>
            <pc:sldMk cId="1945968163" sldId="258"/>
            <ac:spMk id="2" creationId="{ECD4DBCB-CC98-4817-9A59-8986E3A4D4F0}"/>
          </ac:spMkLst>
        </pc:spChg>
        <pc:spChg chg="del">
          <ac:chgData name="Алексей Василевич" userId="ec4efbff1a6a2002" providerId="LiveId" clId="{DF2BA630-97EC-437E-90E8-DC4BAF02842E}" dt="2019-05-20T11:49:21.616" v="493" actId="1957"/>
          <ac:spMkLst>
            <pc:docMk/>
            <pc:sldMk cId="1945968163" sldId="258"/>
            <ac:spMk id="3" creationId="{8F9C23C4-08E5-4CBD-BD03-D635EF1E5A95}"/>
          </ac:spMkLst>
        </pc:spChg>
        <pc:spChg chg="add mod">
          <ac:chgData name="Алексей Василевич" userId="ec4efbff1a6a2002" providerId="LiveId" clId="{DF2BA630-97EC-437E-90E8-DC4BAF02842E}" dt="2019-05-20T11:50:23.982" v="519"/>
          <ac:spMkLst>
            <pc:docMk/>
            <pc:sldMk cId="1945968163" sldId="258"/>
            <ac:spMk id="7" creationId="{4AF8CFDC-67E7-46C2-861F-B883724D141B}"/>
          </ac:spMkLst>
        </pc:spChg>
        <pc:spChg chg="add">
          <ac:chgData name="Алексей Василевич" userId="ec4efbff1a6a2002" providerId="LiveId" clId="{DF2BA630-97EC-437E-90E8-DC4BAF02842E}" dt="2019-05-20T11:49:44.364" v="494"/>
          <ac:spMkLst>
            <pc:docMk/>
            <pc:sldMk cId="1945968163" sldId="258"/>
            <ac:spMk id="9" creationId="{86E11250-B751-4AAD-8DCE-92E53FAF9DF4}"/>
          </ac:spMkLst>
        </pc:spChg>
        <pc:graphicFrameChg chg="add mod">
          <ac:chgData name="Алексей Василевич" userId="ec4efbff1a6a2002" providerId="LiveId" clId="{DF2BA630-97EC-437E-90E8-DC4BAF02842E}" dt="2019-05-20T11:52:59.434" v="563"/>
          <ac:graphicFrameMkLst>
            <pc:docMk/>
            <pc:sldMk cId="1945968163" sldId="258"/>
            <ac:graphicFrameMk id="6" creationId="{F74F17A5-CF35-4439-873E-E8BDE938A593}"/>
          </ac:graphicFrameMkLst>
        </pc:graphicFrameChg>
        <pc:picChg chg="add del">
          <ac:chgData name="Алексей Василевич" userId="ec4efbff1a6a2002" providerId="LiveId" clId="{DF2BA630-97EC-437E-90E8-DC4BAF02842E}" dt="2019-05-22T14:46:03.470" v="1249" actId="478"/>
          <ac:picMkLst>
            <pc:docMk/>
            <pc:sldMk cId="1945968163" sldId="258"/>
            <ac:picMk id="8" creationId="{672CB064-6C03-430D-976F-7D06FFB9E3A1}"/>
          </ac:picMkLst>
        </pc:picChg>
        <pc:picChg chg="add mod">
          <ac:chgData name="Алексей Василевич" userId="ec4efbff1a6a2002" providerId="LiveId" clId="{DF2BA630-97EC-437E-90E8-DC4BAF02842E}" dt="2019-05-22T14:46:08.485" v="1250" actId="1076"/>
          <ac:picMkLst>
            <pc:docMk/>
            <pc:sldMk cId="1945968163" sldId="258"/>
            <ac:picMk id="10" creationId="{4C7302B4-E1AA-49FA-86B6-C9E8EFFCE646}"/>
          </ac:picMkLst>
        </pc:picChg>
        <pc:picChg chg="add del ord">
          <ac:chgData name="Алексей Василевич" userId="ec4efbff1a6a2002" providerId="LiveId" clId="{DF2BA630-97EC-437E-90E8-DC4BAF02842E}" dt="2019-05-20T11:59:33.050" v="597" actId="478"/>
          <ac:picMkLst>
            <pc:docMk/>
            <pc:sldMk cId="1945968163" sldId="258"/>
            <ac:picMk id="10" creationId="{963DDBFB-4B05-4C97-B596-D89EDA9CFB3E}"/>
          </ac:picMkLst>
        </pc:picChg>
      </pc:sldChg>
      <pc:sldChg chg="addSp delSp modSp add mod">
        <pc:chgData name="Алексей Василевич" userId="ec4efbff1a6a2002" providerId="LiveId" clId="{DF2BA630-97EC-437E-90E8-DC4BAF02842E}" dt="2019-05-22T14:46:17.182" v="1252"/>
        <pc:sldMkLst>
          <pc:docMk/>
          <pc:sldMk cId="3465588373" sldId="259"/>
        </pc:sldMkLst>
        <pc:spChg chg="del">
          <ac:chgData name="Алексей Василевич" userId="ec4efbff1a6a2002" providerId="LiveId" clId="{DF2BA630-97EC-437E-90E8-DC4BAF02842E}" dt="2019-05-20T11:55:06.344" v="570" actId="478"/>
          <ac:spMkLst>
            <pc:docMk/>
            <pc:sldMk cId="3465588373" sldId="259"/>
            <ac:spMk id="2" creationId="{EEA24190-036B-48ED-A1C1-7BC133D4F005}"/>
          </ac:spMkLst>
        </pc:spChg>
        <pc:spChg chg="del">
          <ac:chgData name="Алексей Василевич" userId="ec4efbff1a6a2002" providerId="LiveId" clId="{DF2BA630-97EC-437E-90E8-DC4BAF02842E}" dt="2019-05-20T11:57:00.391" v="586" actId="1957"/>
          <ac:spMkLst>
            <pc:docMk/>
            <pc:sldMk cId="3465588373" sldId="259"/>
            <ac:spMk id="3" creationId="{50C78BD0-90BE-40D1-B305-951BFA49D92D}"/>
          </ac:spMkLst>
        </pc:spChg>
        <pc:spChg chg="add mod">
          <ac:chgData name="Алексей Василевич" userId="ec4efbff1a6a2002" providerId="LiveId" clId="{DF2BA630-97EC-437E-90E8-DC4BAF02842E}" dt="2019-05-20T11:58:44.624" v="592" actId="20577"/>
          <ac:spMkLst>
            <pc:docMk/>
            <pc:sldMk cId="3465588373" sldId="259"/>
            <ac:spMk id="5" creationId="{AE6A316C-F695-4737-8FA2-3CE5E97C50AD}"/>
          </ac:spMkLst>
        </pc:spChg>
        <pc:spChg chg="add">
          <ac:chgData name="Алексей Василевич" userId="ec4efbff1a6a2002" providerId="LiveId" clId="{DF2BA630-97EC-437E-90E8-DC4BAF02842E}" dt="2019-05-20T11:55:18.433" v="571"/>
          <ac:spMkLst>
            <pc:docMk/>
            <pc:sldMk cId="3465588373" sldId="259"/>
            <ac:spMk id="7" creationId="{1F4E0704-22A2-40D8-9BD6-8C2AE6D08470}"/>
          </ac:spMkLst>
        </pc:spChg>
        <pc:graphicFrameChg chg="add del">
          <ac:chgData name="Алексей Василевич" userId="ec4efbff1a6a2002" providerId="LiveId" clId="{DF2BA630-97EC-437E-90E8-DC4BAF02842E}" dt="2019-05-20T11:56:08.348" v="583" actId="478"/>
          <ac:graphicFrameMkLst>
            <pc:docMk/>
            <pc:sldMk cId="3465588373" sldId="259"/>
            <ac:graphicFrameMk id="4" creationId="{6791F002-5BEB-4407-A2D2-FD431DE0DFF8}"/>
          </ac:graphicFrameMkLst>
        </pc:graphicFrameChg>
        <pc:graphicFrameChg chg="add mod">
          <ac:chgData name="Алексей Василевич" userId="ec4efbff1a6a2002" providerId="LiveId" clId="{DF2BA630-97EC-437E-90E8-DC4BAF02842E}" dt="2019-05-20T11:58:05.174" v="591"/>
          <ac:graphicFrameMkLst>
            <pc:docMk/>
            <pc:sldMk cId="3465588373" sldId="259"/>
            <ac:graphicFrameMk id="11" creationId="{CD62F172-A692-4FC6-836D-103AE0EA99BE}"/>
          </ac:graphicFrameMkLst>
        </pc:graphicFrameChg>
        <pc:picChg chg="add del">
          <ac:chgData name="Алексей Василевич" userId="ec4efbff1a6a2002" providerId="LiveId" clId="{DF2BA630-97EC-437E-90E8-DC4BAF02842E}" dt="2019-05-22T14:46:16.387" v="1251" actId="478"/>
          <ac:picMkLst>
            <pc:docMk/>
            <pc:sldMk cId="3465588373" sldId="259"/>
            <ac:picMk id="6" creationId="{4D2DA1D1-4986-4E85-9454-12A721D8D5C7}"/>
          </ac:picMkLst>
        </pc:picChg>
        <pc:picChg chg="add">
          <ac:chgData name="Алексей Василевич" userId="ec4efbff1a6a2002" providerId="LiveId" clId="{DF2BA630-97EC-437E-90E8-DC4BAF02842E}" dt="2019-05-22T14:46:17.182" v="1252"/>
          <ac:picMkLst>
            <pc:docMk/>
            <pc:sldMk cId="3465588373" sldId="259"/>
            <ac:picMk id="8" creationId="{5671526C-600E-49DC-8052-3229E47A47DC}"/>
          </ac:picMkLst>
        </pc:picChg>
        <pc:picChg chg="add mod ord">
          <ac:chgData name="Алексей Василевич" userId="ec4efbff1a6a2002" providerId="LiveId" clId="{DF2BA630-97EC-437E-90E8-DC4BAF02842E}" dt="2019-05-20T11:59:51.992" v="600" actId="14100"/>
          <ac:picMkLst>
            <pc:docMk/>
            <pc:sldMk cId="3465588373" sldId="259"/>
            <ac:picMk id="12" creationId="{8C17976B-E215-49C8-828A-6AB5EA371466}"/>
          </ac:picMkLst>
        </pc:picChg>
      </pc:sldChg>
      <pc:sldChg chg="addSp delSp modSp add">
        <pc:chgData name="Алексей Василевич" userId="ec4efbff1a6a2002" providerId="LiveId" clId="{DF2BA630-97EC-437E-90E8-DC4BAF02842E}" dt="2019-05-20T12:17:23.984" v="1224" actId="1035"/>
        <pc:sldMkLst>
          <pc:docMk/>
          <pc:sldMk cId="1782363762" sldId="260"/>
        </pc:sldMkLst>
        <pc:spChg chg="del">
          <ac:chgData name="Алексей Василевич" userId="ec4efbff1a6a2002" providerId="LiveId" clId="{DF2BA630-97EC-437E-90E8-DC4BAF02842E}" dt="2019-05-20T12:01:55.217" v="607" actId="478"/>
          <ac:spMkLst>
            <pc:docMk/>
            <pc:sldMk cId="1782363762" sldId="260"/>
            <ac:spMk id="2" creationId="{1802ADFB-065A-425F-A71B-E081EB3E8026}"/>
          </ac:spMkLst>
        </pc:spChg>
        <pc:spChg chg="del">
          <ac:chgData name="Алексей Василевич" userId="ec4efbff1a6a2002" providerId="LiveId" clId="{DF2BA630-97EC-437E-90E8-DC4BAF02842E}" dt="2019-05-20T12:01:53.054" v="606" actId="478"/>
          <ac:spMkLst>
            <pc:docMk/>
            <pc:sldMk cId="1782363762" sldId="260"/>
            <ac:spMk id="3" creationId="{D1FAE13E-4ABA-4A75-BA5B-DE85DB73972F}"/>
          </ac:spMkLst>
        </pc:spChg>
        <pc:spChg chg="add del">
          <ac:chgData name="Алексей Василевич" userId="ec4efbff1a6a2002" providerId="LiveId" clId="{DF2BA630-97EC-437E-90E8-DC4BAF02842E}" dt="2019-05-20T12:03:29.223" v="624" actId="478"/>
          <ac:spMkLst>
            <pc:docMk/>
            <pc:sldMk cId="1782363762" sldId="260"/>
            <ac:spMk id="5" creationId="{411576B0-FBE6-45D6-9BDA-A4057F24B64D}"/>
          </ac:spMkLst>
        </pc:spChg>
        <pc:spChg chg="add del mod">
          <ac:chgData name="Алексей Василевич" userId="ec4efbff1a6a2002" providerId="LiveId" clId="{DF2BA630-97EC-437E-90E8-DC4BAF02842E}" dt="2019-05-20T12:07:59.200" v="834" actId="478"/>
          <ac:spMkLst>
            <pc:docMk/>
            <pc:sldMk cId="1782363762" sldId="260"/>
            <ac:spMk id="6" creationId="{6F0BE67B-B5A9-4222-93D5-5E6C8F87A6A9}"/>
          </ac:spMkLst>
        </pc:spChg>
        <pc:spChg chg="add del">
          <ac:chgData name="Алексей Василевич" userId="ec4efbff1a6a2002" providerId="LiveId" clId="{DF2BA630-97EC-437E-90E8-DC4BAF02842E}" dt="2019-05-20T12:07:59.200" v="834" actId="478"/>
          <ac:spMkLst>
            <pc:docMk/>
            <pc:sldMk cId="1782363762" sldId="260"/>
            <ac:spMk id="8" creationId="{91E56785-FAA6-45BE-8F6F-2A64A58AEBA1}"/>
          </ac:spMkLst>
        </pc:spChg>
        <pc:spChg chg="add del mod">
          <ac:chgData name="Алексей Василевич" userId="ec4efbff1a6a2002" providerId="LiveId" clId="{DF2BA630-97EC-437E-90E8-DC4BAF02842E}" dt="2019-05-20T12:03:31.202" v="625" actId="478"/>
          <ac:spMkLst>
            <pc:docMk/>
            <pc:sldMk cId="1782363762" sldId="260"/>
            <ac:spMk id="11" creationId="{3683F1AE-B9A8-47FB-B754-4CCEE8120ACB}"/>
          </ac:spMkLst>
        </pc:spChg>
        <pc:spChg chg="add mod">
          <ac:chgData name="Алексей Василевич" userId="ec4efbff1a6a2002" providerId="LiveId" clId="{DF2BA630-97EC-437E-90E8-DC4BAF02842E}" dt="2019-05-20T12:17:23.984" v="1224" actId="1035"/>
          <ac:spMkLst>
            <pc:docMk/>
            <pc:sldMk cId="1782363762" sldId="260"/>
            <ac:spMk id="12" creationId="{C50EFD82-5AD4-4422-8081-013ADEEA7BAF}"/>
          </ac:spMkLst>
        </pc:spChg>
        <pc:spChg chg="add mod">
          <ac:chgData name="Алексей Василевич" userId="ec4efbff1a6a2002" providerId="LiveId" clId="{DF2BA630-97EC-437E-90E8-DC4BAF02842E}" dt="2019-05-20T12:17:23.984" v="1224" actId="1035"/>
          <ac:spMkLst>
            <pc:docMk/>
            <pc:sldMk cId="1782363762" sldId="260"/>
            <ac:spMk id="14" creationId="{D54E1582-115D-4F13-B215-7C5E0BDCDF44}"/>
          </ac:spMkLst>
        </pc:spChg>
        <pc:spChg chg="add mod">
          <ac:chgData name="Алексей Василевич" userId="ec4efbff1a6a2002" providerId="LiveId" clId="{DF2BA630-97EC-437E-90E8-DC4BAF02842E}" dt="2019-05-20T12:17:23.984" v="1224" actId="1035"/>
          <ac:spMkLst>
            <pc:docMk/>
            <pc:sldMk cId="1782363762" sldId="260"/>
            <ac:spMk id="16" creationId="{6B1EBE6D-7589-4C12-B1FB-5E244742A5F7}"/>
          </ac:spMkLst>
        </pc:spChg>
        <pc:spChg chg="add mod">
          <ac:chgData name="Алексей Василевич" userId="ec4efbff1a6a2002" providerId="LiveId" clId="{DF2BA630-97EC-437E-90E8-DC4BAF02842E}" dt="2019-05-20T12:17:23.984" v="1224" actId="1035"/>
          <ac:spMkLst>
            <pc:docMk/>
            <pc:sldMk cId="1782363762" sldId="260"/>
            <ac:spMk id="18" creationId="{6FAD0DBB-41E1-49D5-80D0-0E49B455EB2D}"/>
          </ac:spMkLst>
        </pc:spChg>
        <pc:spChg chg="add mod">
          <ac:chgData name="Алексей Василевич" userId="ec4efbff1a6a2002" providerId="LiveId" clId="{DF2BA630-97EC-437E-90E8-DC4BAF02842E}" dt="2019-05-20T12:17:23.984" v="1224" actId="1035"/>
          <ac:spMkLst>
            <pc:docMk/>
            <pc:sldMk cId="1782363762" sldId="260"/>
            <ac:spMk id="19" creationId="{9EED8FA2-CB17-452A-8043-C6C128210D91}"/>
          </ac:spMkLst>
        </pc:spChg>
        <pc:picChg chg="add del mod">
          <ac:chgData name="Алексей Василевич" userId="ec4efbff1a6a2002" providerId="LiveId" clId="{DF2BA630-97EC-437E-90E8-DC4BAF02842E}" dt="2019-05-20T12:12:45.513" v="1102" actId="478"/>
          <ac:picMkLst>
            <pc:docMk/>
            <pc:sldMk cId="1782363762" sldId="260"/>
            <ac:picMk id="4" creationId="{5584491F-9964-4321-8BAA-9F597B37F439}"/>
          </ac:picMkLst>
        </pc:picChg>
        <pc:picChg chg="add del">
          <ac:chgData name="Алексей Василевич" userId="ec4efbff1a6a2002" providerId="LiveId" clId="{DF2BA630-97EC-437E-90E8-DC4BAF02842E}" dt="2019-05-20T12:07:59.200" v="834" actId="478"/>
          <ac:picMkLst>
            <pc:docMk/>
            <pc:sldMk cId="1782363762" sldId="260"/>
            <ac:picMk id="7" creationId="{2584EF07-3A4C-41E7-8D04-982CFBAE5EB7}"/>
          </ac:picMkLst>
        </pc:picChg>
        <pc:picChg chg="add mod">
          <ac:chgData name="Алексей Василевич" userId="ec4efbff1a6a2002" providerId="LiveId" clId="{DF2BA630-97EC-437E-90E8-DC4BAF02842E}" dt="2019-05-20T12:17:23.984" v="1224" actId="1035"/>
          <ac:picMkLst>
            <pc:docMk/>
            <pc:sldMk cId="1782363762" sldId="260"/>
            <ac:picMk id="9" creationId="{CFD9EA68-C94D-4647-991C-8030E7DE4708}"/>
          </ac:picMkLst>
        </pc:picChg>
        <pc:picChg chg="add mod">
          <ac:chgData name="Алексей Василевич" userId="ec4efbff1a6a2002" providerId="LiveId" clId="{DF2BA630-97EC-437E-90E8-DC4BAF02842E}" dt="2019-05-20T12:17:23.984" v="1224" actId="1035"/>
          <ac:picMkLst>
            <pc:docMk/>
            <pc:sldMk cId="1782363762" sldId="260"/>
            <ac:picMk id="2050" creationId="{872A0425-5479-4A12-968E-D83A079B568E}"/>
          </ac:picMkLst>
        </pc:picChg>
        <pc:picChg chg="add mod">
          <ac:chgData name="Алексей Василевич" userId="ec4efbff1a6a2002" providerId="LiveId" clId="{DF2BA630-97EC-437E-90E8-DC4BAF02842E}" dt="2019-05-20T12:17:23.984" v="1224" actId="1035"/>
          <ac:picMkLst>
            <pc:docMk/>
            <pc:sldMk cId="1782363762" sldId="260"/>
            <ac:picMk id="2052" creationId="{45731568-1BC3-477B-9DCF-1DE1DAC5D1F4}"/>
          </ac:picMkLst>
        </pc:picChg>
        <pc:picChg chg="add mod">
          <ac:chgData name="Алексей Василевич" userId="ec4efbff1a6a2002" providerId="LiveId" clId="{DF2BA630-97EC-437E-90E8-DC4BAF02842E}" dt="2019-05-20T12:17:23.984" v="1224" actId="1035"/>
          <ac:picMkLst>
            <pc:docMk/>
            <pc:sldMk cId="1782363762" sldId="260"/>
            <ac:picMk id="2054" creationId="{C8E40527-7BFF-4652-992F-2CC8462C295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 программы в 2018 г.</c:v>
                </c:pt>
              </c:strCache>
            </c:strRef>
          </c:tx>
          <c:dPt>
            <c:idx val="0"/>
            <c:bubble3D val="0"/>
            <c:spPr>
              <a:solidFill>
                <a:srgbClr val="2BABE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37-48A3-9540-F872F4EE00F3}"/>
              </c:ext>
            </c:extLst>
          </c:dPt>
          <c:dPt>
            <c:idx val="1"/>
            <c:bubble3D val="0"/>
            <c:spPr>
              <a:solidFill>
                <a:srgbClr val="764C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7-48A3-9540-F872F4EE00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28-44AA-885B-B74416D8EE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28-44AA-885B-B74416D8EE02}"/>
              </c:ext>
            </c:extLst>
          </c:dPt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33.300000000000004</c:v>
                </c:pt>
                <c:pt idx="1">
                  <c:v>33.300000000000004</c:v>
                </c:pt>
                <c:pt idx="2">
                  <c:v>33.300000000000004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37-48A3-9540-F872F4EE0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26772238233804E-2"/>
          <c:y val="0.16851968739087278"/>
          <c:w val="0.89602112028973169"/>
          <c:h val="0.4146520804616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2BABE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открытых консультативно-диагностических пунктов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3F-409B-A14B-AD3009A22C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764C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открытых консультативно-диагностических пунктов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3F-409B-A14B-AD3009A22C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открытых консультативно-диагностических пунктов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3F-409B-A14B-AD3009A22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545824"/>
        <c:axId val="-4553440"/>
      </c:barChart>
      <c:catAx>
        <c:axId val="-454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53440"/>
        <c:crosses val="autoZero"/>
        <c:auto val="1"/>
        <c:lblAlgn val="ctr"/>
        <c:lblOffset val="100"/>
        <c:noMultiLvlLbl val="0"/>
      </c:catAx>
      <c:valAx>
        <c:axId val="-45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4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29323426359396E-2"/>
          <c:y val="0.12780338423998819"/>
          <c:w val="0.90137116853481025"/>
          <c:h val="0.46474158795732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2BABE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семей, охваченных услугами в системе ранней помощи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3F-409B-A14B-AD3009A22C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764C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семей, охваченных услугами в системе ранней помощи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3F-409B-A14B-AD3009A22C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семей, охваченных услугами в системе ранней помощи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3147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3F-409B-A14B-AD3009A22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552352"/>
        <c:axId val="-4546368"/>
      </c:barChart>
      <c:catAx>
        <c:axId val="-455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46368"/>
        <c:crosses val="autoZero"/>
        <c:auto val="1"/>
        <c:lblAlgn val="ctr"/>
        <c:lblOffset val="100"/>
        <c:noMultiLvlLbl val="0"/>
      </c:catAx>
      <c:valAx>
        <c:axId val="-4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5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2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Представленность системы ранней помощи в учреждениях различной ведомственной принадлежности</a:t>
            </a:r>
            <a:endParaRPr lang="ru-RU" dirty="0"/>
          </a:p>
        </c:rich>
      </c:tx>
      <c:layout>
        <c:manualLayout>
          <c:xMode val="edge"/>
          <c:yMode val="edge"/>
          <c:x val="0.14047110189493209"/>
          <c:y val="1.267786697982661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438194578316391"/>
          <c:y val="0.31051210796192008"/>
          <c:w val="0.58799185132311793"/>
          <c:h val="0.593025677889774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Школьное образование</c:v>
                </c:pt>
              </c:strCache>
            </c:strRef>
          </c:tx>
          <c:dPt>
            <c:idx val="0"/>
            <c:bubble3D val="0"/>
            <c:spPr>
              <a:solidFill>
                <a:srgbClr val="2BABE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37-48A3-9540-F872F4EE00F3}"/>
              </c:ext>
            </c:extLst>
          </c:dPt>
          <c:dPt>
            <c:idx val="1"/>
            <c:bubble3D val="0"/>
            <c:spPr>
              <a:solidFill>
                <a:srgbClr val="764C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7-48A3-9540-F872F4EE00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28-44AA-885B-B74416D8EE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28-44AA-885B-B74416D8EE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ДОО и ОО</c:v>
                </c:pt>
                <c:pt idx="1">
                  <c:v>КЦСОН</c:v>
                </c:pt>
                <c:pt idx="2">
                  <c:v>ЦПМСС</c:v>
                </c:pt>
                <c:pt idx="3">
                  <c:v>СО НКО</c:v>
                </c:pt>
                <c:pt idx="4">
                  <c:v>БУЗ ГКПЦ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125</c:v>
                </c:pt>
                <c:pt idx="1">
                  <c:v>45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37-48A3-9540-F872F4EE0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школьников с ОВЗ в инклюзии</c:v>
                </c:pt>
              </c:strCache>
            </c:strRef>
          </c:tx>
          <c:spPr>
            <a:solidFill>
              <a:srgbClr val="2BABE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1787</c:v>
                </c:pt>
                <c:pt idx="1">
                  <c:v>2062</c:v>
                </c:pt>
                <c:pt idx="2">
                  <c:v>2259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3F-409B-A14B-AD3009A22C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дошкольников с ОВЗ в инклюзии</c:v>
                </c:pt>
              </c:strCache>
            </c:strRef>
          </c:tx>
          <c:spPr>
            <a:solidFill>
              <a:srgbClr val="764C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522</c:v>
                </c:pt>
                <c:pt idx="1">
                  <c:v>786</c:v>
                </c:pt>
                <c:pt idx="2">
                  <c:v>1023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3F-409B-A14B-AD3009A22C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обучающихся с ТМНР по АООП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106</c:v>
                </c:pt>
                <c:pt idx="1">
                  <c:v>274</c:v>
                </c:pt>
                <c:pt idx="2">
                  <c:v>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3F-409B-A14B-AD3009A22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547456"/>
        <c:axId val="-4545280"/>
      </c:barChart>
      <c:catAx>
        <c:axId val="-454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45280"/>
        <c:crosses val="autoZero"/>
        <c:auto val="1"/>
        <c:lblAlgn val="ctr"/>
        <c:lblOffset val="100"/>
        <c:noMultiLvlLbl val="0"/>
      </c:catAx>
      <c:valAx>
        <c:axId val="-454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54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142795584947237E-2"/>
          <c:y val="0.85308151193954618"/>
          <c:w val="0.95870535663555689"/>
          <c:h val="0.12940663308619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 программы в 2018 г.</c:v>
                </c:pt>
              </c:strCache>
            </c:strRef>
          </c:tx>
          <c:dPt>
            <c:idx val="0"/>
            <c:bubble3D val="0"/>
            <c:spPr>
              <a:solidFill>
                <a:srgbClr val="2BABE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37-48A3-9540-F872F4EE00F3}"/>
              </c:ext>
            </c:extLst>
          </c:dPt>
          <c:dPt>
            <c:idx val="1"/>
            <c:bubble3D val="0"/>
            <c:spPr>
              <a:solidFill>
                <a:srgbClr val="764C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7-48A3-9540-F872F4EE00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28-44AA-885B-B74416D8EE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28-44AA-885B-B74416D8EE02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37-48A3-9540-F872F4EE0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8C3A-AA52-4B96-BEE9-087892E91D05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631CB-0DF7-460D-8743-8A75FC0762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5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1B2C87-059F-40AE-8CBE-6B05D7202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9E13379-5DFE-4A74-BC7C-E6D3CF570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F94D2B-5AE0-45A8-89D0-D23D1E0F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75E6D25-00FB-497C-9BA7-529B0C39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B13786-1CB5-4242-B61A-FB1EC3CA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6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F6D6B2-E15C-4F72-B200-5E7BCF73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34EDAB1-1781-4EEF-A322-1374FA609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F4E1E9-D4B2-4181-A98B-FB79CF63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3269E7-5A25-4C5A-A17A-804AE426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15A8CF-CB57-4C2C-AA5A-D2E53CE6C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9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AE08503-45BD-4AF1-8319-3B44E0B95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CAD69B9-AB13-4990-8ED2-CA8C12D4E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FF0BED-8CBB-40E8-91FB-0E3879CD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47AE07-F19E-48B6-BFFF-844F9D2E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3D7F70-CC4C-413E-929D-FFD1BCBB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34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7783D4-3C4B-475D-91CE-58E97E92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0C03E1-642B-4244-A50E-235B5AEB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A449B5-78DD-47D4-BE78-5631AC58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521B66-D945-457D-B7BB-FD4B5CDC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5AF8A6-CF4A-4B1B-8C53-DD2A946A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9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14B230-25D3-4312-8956-EBAA60073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2A33362-7F1F-4672-98F4-E4247AE1A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9378E5-2BDE-43DC-B1E9-C759DE4C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5AD55A-9D74-4351-9105-9AD531D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1F6ED5-EE4D-4BDC-A691-E9987F79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82BF1B-51EC-4D2C-8FC9-FAF92AE10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6E44C2-B230-4E10-9A33-EB85FF9E1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80E56D1-2306-4646-8528-DA1341EFE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CFDD4A-3C94-44CC-B92D-EB48480A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3ED16ED-7998-4164-B4AE-F01384C3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497CAE9-4769-4B58-9FBE-5E8A2F3E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7F94B8-2B19-4FD9-968D-2233FC54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7B1FE25-A3BE-4771-9494-BD1CC4130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773E30E-5426-499D-803E-E879A925D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873B09A-75D7-4472-B4AE-906970FC0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3674D5D-8185-42F2-9606-F27158BE8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F0C3A4F-ABA7-439E-8E47-3CE17116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132C273-3CEF-4D19-8600-8C2B1888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0C1EE43-28C2-4F07-981C-FDA3E21F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23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5D78CC-416F-46EA-BC73-2DF2C839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37A3B89-87B6-482B-820B-13F71757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6076232-E8A3-4448-872D-72086236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5317F0E-1F48-40FE-ADBC-331BAE2B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7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A8280EE-47EE-4C4A-AC40-4A46677F8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2A229F7-F157-4C86-920F-E0BC47E7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C8A5BF6-6E63-4EBE-B86B-78117360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6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A9319A-606B-482E-9DAD-1E7F7550F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F870A7-E3D0-408C-80FF-8FEA1E1AE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507F966-CEA6-4CC6-AF34-653434AC6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FB6E9C0-21CC-4268-A0B4-44815EF9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1FF5E2E-61F2-411E-BBAD-78D64507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EE18BEA-D565-4E90-9A92-27D3AF91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5EB9E5-320C-40C2-BFC9-98963ED5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91BE8A8-9C55-4A1F-BA9B-AAE6EC2B4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EAE9149-6C7D-4193-807F-9EC9D2335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D77BC5A-45CC-4ABC-8E42-7FC11F6D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03B2C13-459C-4F8B-AED6-534F9CBA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B88E2F-DCCC-44DE-9396-16FC11A4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6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E89790-FF88-410F-A708-37C9DEE0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F52A1D4-B655-4027-88BC-7A75CBB7C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5546A5E-6B91-4484-A06C-F5FDBFEC4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5F1E-E3AF-49FC-BF25-14D078912B26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B553D6-2F78-43A4-9099-F2904794A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4C1003-66FD-4FB8-9FC5-633D34684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E673-7501-4014-94D1-A802DDBD2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iff"/><Relationship Id="rId5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A25D7D7-1F79-4714-B0DC-D87FBA9C5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86" y="2181137"/>
            <a:ext cx="4850625" cy="425791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F1070B-1D18-4E85-A7E0-F663B9284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898" y="409433"/>
            <a:ext cx="11614245" cy="3944204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Создание цифровых ресурсов системы ранней </a:t>
            </a:r>
            <a:r>
              <a:rPr lang="ru-RU" sz="52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помощи семьям, воспитывающим детей с ОВЗ</a:t>
            </a:r>
            <a:endParaRPr lang="ru-RU" sz="52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E7FC83F-EE1C-405B-BD9E-195FB4E73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206" y="4872250"/>
            <a:ext cx="10915107" cy="163773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6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Иванова Надежда Анатольевна, директор проектов Направления «Молодые профессионалы» Агентства стратегических инициатив</a:t>
            </a:r>
            <a:endParaRPr lang="ru-RU" sz="2000" b="1" dirty="0">
              <a:solidFill>
                <a:srgbClr val="764C99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191E2D4E-9807-4B6C-8C4C-17639E2AFBD4}"/>
              </a:ext>
            </a:extLst>
          </p:cNvPr>
          <p:cNvSpPr txBox="1">
            <a:spLocks/>
          </p:cNvSpPr>
          <p:nvPr/>
        </p:nvSpPr>
        <p:spPr>
          <a:xfrm>
            <a:off x="1537004" y="601278"/>
            <a:ext cx="9083458" cy="2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venir Next Cyr" panose="020B0503020202020204" pitchFamily="34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5683" y="70052"/>
            <a:ext cx="1710401" cy="96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A25D7D7-1F79-4714-B0DC-D87FBA9C5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256" y="2251338"/>
            <a:ext cx="3314700" cy="3048089"/>
          </a:xfrm>
          <a:prstGeom prst="rect">
            <a:avLst/>
          </a:prstGeom>
        </p:spPr>
      </p:pic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191E2D4E-9807-4B6C-8C4C-17639E2AFBD4}"/>
              </a:ext>
            </a:extLst>
          </p:cNvPr>
          <p:cNvSpPr txBox="1">
            <a:spLocks/>
          </p:cNvSpPr>
          <p:nvPr/>
        </p:nvSpPr>
        <p:spPr>
          <a:xfrm>
            <a:off x="1537004" y="601278"/>
            <a:ext cx="9083458" cy="2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venir Next Cyr" panose="020B0503020202020204" pitchFamily="34" charset="-52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599" y="131519"/>
            <a:ext cx="9801225" cy="86836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Avenir Next Cyr"/>
              </a:rPr>
              <a:t>   Аналитические отчеты системы</a:t>
            </a: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152400" y="1469640"/>
            <a:ext cx="3257550" cy="883554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Потребители</a:t>
            </a:r>
            <a:endParaRPr lang="ru-RU" dirty="0"/>
          </a:p>
        </p:txBody>
      </p:sp>
      <p:sp>
        <p:nvSpPr>
          <p:cNvPr id="10" name="Блок-схема: ссылка на другую страницу 9"/>
          <p:cNvSpPr/>
          <p:nvPr/>
        </p:nvSpPr>
        <p:spPr>
          <a:xfrm>
            <a:off x="4148137" y="1454943"/>
            <a:ext cx="3424238" cy="898251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Поставщики</a:t>
            </a:r>
            <a:endParaRPr lang="ru-RU" dirty="0"/>
          </a:p>
        </p:txBody>
      </p:sp>
      <p:sp>
        <p:nvSpPr>
          <p:cNvPr id="12" name="Блок-схема: ссылка на другую страницу 11"/>
          <p:cNvSpPr/>
          <p:nvPr/>
        </p:nvSpPr>
        <p:spPr>
          <a:xfrm>
            <a:off x="8143875" y="1476894"/>
            <a:ext cx="3314700" cy="876300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6224" y="1666875"/>
            <a:ext cx="3109901" cy="415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Перечень детей группы риска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(для организации работы по вовлечению в систему ранней помощи)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Объем и стоимость оказанных услуг на одного потребителя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8137" y="2143036"/>
            <a:ext cx="3443288" cy="3264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Качество работы поставщиков в системе ранней помощи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43875" y="2041089"/>
            <a:ext cx="3314700" cy="3570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Результаты работы системы ранней 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Результаты работы по вовлечению семей в систему ранней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404973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5" y="220029"/>
            <a:ext cx="11753850" cy="1018221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rgbClr val="00B0F0"/>
                </a:solidFill>
                <a:latin typeface="Avenir Next Cyr"/>
              </a:rPr>
              <a:t>Информационная </a:t>
            </a:r>
            <a:r>
              <a:rPr lang="ru-RU" sz="3600" b="1" dirty="0">
                <a:solidFill>
                  <a:srgbClr val="00B0F0"/>
                </a:solidFill>
                <a:latin typeface="Avenir Next Cyr"/>
              </a:rPr>
              <a:t>система позволяет автоматизировать систему межведомственного взаимодействия в регионе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968022"/>
              </p:ext>
            </p:extLst>
          </p:nvPr>
        </p:nvGraphicFramePr>
        <p:xfrm>
          <a:off x="126746" y="1303698"/>
          <a:ext cx="11778560" cy="628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9119"/>
                <a:gridCol w="6509441"/>
              </a:tblGrid>
              <a:tr h="7041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Роли в 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информ.системе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764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Типы пользователей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764C99"/>
                    </a:solidFill>
                  </a:tcPr>
                </a:tc>
              </a:tr>
              <a:tr h="704114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аналитики и отчетов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6957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Ведение профилей детей</a:t>
                      </a:r>
                    </a:p>
                    <a:p>
                      <a:r>
                        <a:rPr lang="ru-RU" dirty="0" smtClean="0"/>
                        <a:t>Маршрутизация по услугам ранней помощи</a:t>
                      </a:r>
                    </a:p>
                    <a:p>
                      <a:r>
                        <a:rPr lang="ru-RU" dirty="0" smtClean="0"/>
                        <a:t>Размещение заданий на работу с родителями по вовлечению в систему РП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90609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Заполнение результатов оценки</a:t>
                      </a:r>
                    </a:p>
                    <a:p>
                      <a:r>
                        <a:rPr lang="ru-RU" dirty="0" smtClean="0"/>
                        <a:t>Анализ динамики развития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09403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заданий на оказание услуг (в перспективе – учет и финансирование оказанных услуг)</a:t>
                      </a:r>
                    </a:p>
                    <a:p>
                      <a:r>
                        <a:rPr lang="ru-RU" dirty="0" smtClean="0"/>
                        <a:t>Заполнение отчетов по итогам оказания услуг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79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араллелограмм 4"/>
          <p:cNvSpPr/>
          <p:nvPr/>
        </p:nvSpPr>
        <p:spPr>
          <a:xfrm>
            <a:off x="5943599" y="2095124"/>
            <a:ext cx="2024062" cy="75431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 власти в сфере образования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8036718" y="2095124"/>
            <a:ext cx="1881518" cy="75431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 власти в сфере здравоохранения</a:t>
            </a:r>
          </a:p>
        </p:txBody>
      </p:sp>
      <p:sp>
        <p:nvSpPr>
          <p:cNvPr id="7" name="Параллелограмм 6"/>
          <p:cNvSpPr/>
          <p:nvPr/>
        </p:nvSpPr>
        <p:spPr>
          <a:xfrm>
            <a:off x="9987293" y="2095124"/>
            <a:ext cx="1895475" cy="7948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Орган власти в сфере социальной защиты</a:t>
            </a:r>
          </a:p>
        </p:txBody>
      </p:sp>
      <p:sp>
        <p:nvSpPr>
          <p:cNvPr id="8" name="Параллелограмм 7"/>
          <p:cNvSpPr/>
          <p:nvPr/>
        </p:nvSpPr>
        <p:spPr>
          <a:xfrm rot="10800000" flipH="1" flipV="1">
            <a:off x="5943599" y="3169890"/>
            <a:ext cx="2043114" cy="761871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Центр </a:t>
            </a:r>
            <a:r>
              <a:rPr lang="ru-RU" sz="1200" dirty="0" smtClean="0"/>
              <a:t>координации </a:t>
            </a:r>
            <a:r>
              <a:rPr lang="ru-RU" sz="1200" dirty="0"/>
              <a:t>в системе ранней помощи</a:t>
            </a:r>
          </a:p>
        </p:txBody>
      </p:sp>
      <p:sp>
        <p:nvSpPr>
          <p:cNvPr id="9" name="Параллелограмм 8"/>
          <p:cNvSpPr/>
          <p:nvPr/>
        </p:nvSpPr>
        <p:spPr>
          <a:xfrm>
            <a:off x="5953125" y="4454462"/>
            <a:ext cx="2024063" cy="740915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Центры оценки в системе ранней помощи</a:t>
            </a:r>
          </a:p>
        </p:txBody>
      </p:sp>
      <p:sp>
        <p:nvSpPr>
          <p:cNvPr id="10" name="Параллелограмм 9"/>
          <p:cNvSpPr/>
          <p:nvPr/>
        </p:nvSpPr>
        <p:spPr>
          <a:xfrm>
            <a:off x="5903283" y="5775956"/>
            <a:ext cx="1900804" cy="904875"/>
          </a:xfrm>
          <a:prstGeom prst="parallelogra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Центры оценки в системе ранней помощи</a:t>
            </a:r>
          </a:p>
        </p:txBody>
      </p:sp>
      <p:sp>
        <p:nvSpPr>
          <p:cNvPr id="11" name="Параллелограмм 10"/>
          <p:cNvSpPr/>
          <p:nvPr/>
        </p:nvSpPr>
        <p:spPr>
          <a:xfrm>
            <a:off x="8036718" y="5770237"/>
            <a:ext cx="1776743" cy="904875"/>
          </a:xfrm>
          <a:prstGeom prst="parallelogra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Поставщики услуг в сфере здравоохранения</a:t>
            </a:r>
          </a:p>
        </p:txBody>
      </p:sp>
      <p:sp>
        <p:nvSpPr>
          <p:cNvPr id="12" name="Параллелограмм 11"/>
          <p:cNvSpPr/>
          <p:nvPr/>
        </p:nvSpPr>
        <p:spPr>
          <a:xfrm>
            <a:off x="10046092" y="5770237"/>
            <a:ext cx="1724025" cy="904875"/>
          </a:xfrm>
          <a:prstGeom prst="parallelogra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Поставщики услуг в сфере социальной защиты</a:t>
            </a:r>
          </a:p>
        </p:txBody>
      </p:sp>
    </p:spTree>
    <p:extLst>
      <p:ext uri="{BB962C8B-B14F-4D97-AF65-F5344CB8AC3E}">
        <p14:creationId xmlns:p14="http://schemas.microsoft.com/office/powerpoint/2010/main" val="173029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F0"/>
                </a:solidFill>
                <a:latin typeface="Avenir Next Cyr"/>
              </a:rPr>
              <a:t>Мероприятия по разработке системы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130175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Оценка соответствия региональной модели ранней помощи типовой системе. Оптимизация системы на региональном уровне. </a:t>
            </a:r>
          </a:p>
          <a:p>
            <a:endParaRPr lang="ru-RU" dirty="0"/>
          </a:p>
          <a:p>
            <a:r>
              <a:rPr lang="ru-RU" dirty="0"/>
              <a:t>Разработка набора ведомственных индикаторов для системы ранней помощи в сфере образования, здравоохранения, социальной защиты.</a:t>
            </a:r>
          </a:p>
          <a:p>
            <a:endParaRPr lang="ru-RU" dirty="0"/>
          </a:p>
          <a:p>
            <a:r>
              <a:rPr lang="ru-RU" dirty="0"/>
              <a:t>Разработка аналитической модели.</a:t>
            </a:r>
          </a:p>
          <a:p>
            <a:endParaRPr lang="ru-RU" dirty="0"/>
          </a:p>
          <a:p>
            <a:r>
              <a:rPr lang="ru-RU" dirty="0" smtClean="0"/>
              <a:t>Определение </a:t>
            </a:r>
            <a:r>
              <a:rPr lang="ru-RU" dirty="0"/>
              <a:t>ведущего органа власти в системе ранней помощи – администратор системы.</a:t>
            </a:r>
          </a:p>
          <a:p>
            <a:endParaRPr lang="ru-RU" dirty="0"/>
          </a:p>
          <a:p>
            <a:r>
              <a:rPr lang="ru-RU" dirty="0" smtClean="0"/>
              <a:t>Разработка </a:t>
            </a:r>
            <a:r>
              <a:rPr lang="ru-RU" dirty="0"/>
              <a:t>и принятие региональных нормативных правовых актов, регламентирующих региональную информационную 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070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A25D7D7-1F79-4714-B0DC-D87FBA9C5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86" y="2181137"/>
            <a:ext cx="4850625" cy="425791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F1070B-1D18-4E85-A7E0-F663B9284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898" y="409433"/>
            <a:ext cx="11614245" cy="3944204"/>
          </a:xfrm>
        </p:spPr>
        <p:txBody>
          <a:bodyPr>
            <a:noAutofit/>
          </a:bodyPr>
          <a:lstStyle/>
          <a:p>
            <a:r>
              <a:rPr lang="ru-RU" sz="52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Спасибо за внимание</a:t>
            </a:r>
            <a:endParaRPr lang="ru-RU" sz="52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E7FC83F-EE1C-405B-BD9E-195FB4E73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179" y="543406"/>
            <a:ext cx="10915107" cy="16377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Рекомендуем посмотреть проект </a:t>
            </a:r>
            <a:r>
              <a:rPr lang="ru-RU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«Автоматизированный </a:t>
            </a:r>
            <a:r>
              <a:rPr lang="ru-RU" b="1" dirty="0">
                <a:solidFill>
                  <a:srgbClr val="764C99"/>
                </a:solidFill>
                <a:latin typeface="Avenir Next Cyr" panose="020B0503020202020204" pitchFamily="34" charset="-52"/>
              </a:rPr>
              <a:t>скрининг детей раннего и дошкольного возраста</a:t>
            </a:r>
            <a:r>
              <a:rPr lang="ru-RU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»</a:t>
            </a:r>
            <a:endParaRPr lang="en-US" b="1" dirty="0" smtClean="0">
              <a:solidFill>
                <a:srgbClr val="764C99"/>
              </a:solidFill>
              <a:latin typeface="Avenir Next Cyr" panose="020B0503020202020204" pitchFamily="34" charset="-52"/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764C99"/>
              </a:solidFill>
              <a:latin typeface="Avenir Next Cyr" panose="020B0503020202020204" pitchFamily="34" charset="-52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64C99"/>
                </a:solidFill>
                <a:latin typeface="Avenir Next Cyr" panose="020B0503020202020204" pitchFamily="34" charset="-52"/>
              </a:rPr>
              <a:t>https://idea.asi.ru/improject-46/ideas/11502</a:t>
            </a:r>
            <a:endParaRPr lang="ru-RU" b="1" dirty="0">
              <a:solidFill>
                <a:srgbClr val="764C99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191E2D4E-9807-4B6C-8C4C-17639E2AFBD4}"/>
              </a:ext>
            </a:extLst>
          </p:cNvPr>
          <p:cNvSpPr txBox="1">
            <a:spLocks/>
          </p:cNvSpPr>
          <p:nvPr/>
        </p:nvSpPr>
        <p:spPr>
          <a:xfrm>
            <a:off x="1537004" y="601278"/>
            <a:ext cx="9083458" cy="2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venir Next Cyr" panose="020B0503020202020204" pitchFamily="34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9513" y="5067134"/>
            <a:ext cx="1880886" cy="127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3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C17976B-E215-49C8-828A-6AB5EA3714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0" y="3546097"/>
            <a:ext cx="3295661" cy="2892959"/>
          </a:xfrm>
          <a:prstGeom prst="rect">
            <a:avLst/>
          </a:prstGeom>
        </p:spPr>
      </p:pic>
      <p:graphicFrame>
        <p:nvGraphicFramePr>
          <p:cNvPr id="11" name="Объект 10">
            <a:extLst>
              <a:ext uri="{FF2B5EF4-FFF2-40B4-BE49-F238E27FC236}">
                <a16:creationId xmlns="" xmlns:a16="http://schemas.microsoft.com/office/drawing/2014/main" id="{CD62F172-A692-4FC6-836D-103AE0EA9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88051"/>
              </p:ext>
            </p:extLst>
          </p:nvPr>
        </p:nvGraphicFramePr>
        <p:xfrm>
          <a:off x="7110249" y="1702676"/>
          <a:ext cx="3862551" cy="396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E6A316C-F695-4737-8FA2-3CE5E97C50AD}"/>
              </a:ext>
            </a:extLst>
          </p:cNvPr>
          <p:cNvSpPr txBox="1">
            <a:spLocks/>
          </p:cNvSpPr>
          <p:nvPr/>
        </p:nvSpPr>
        <p:spPr>
          <a:xfrm>
            <a:off x="838200" y="290162"/>
            <a:ext cx="10039066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ПРЕДМЕТ СОГЛАШЕНИЯ О МЕЖВЕДОМСТВЕННОМ ВЗАИМОДЕЙСТВИИ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F4E0704-22A2-40D8-9BD6-8C2AE6D08470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088AFFDB-F73D-4EC9-8B71-C7AF8B5AFF6D}"/>
              </a:ext>
            </a:extLst>
          </p:cNvPr>
          <p:cNvSpPr txBox="1">
            <a:spLocks/>
          </p:cNvSpPr>
          <p:nvPr/>
        </p:nvSpPr>
        <p:spPr>
          <a:xfrm>
            <a:off x="709449" y="1799574"/>
            <a:ext cx="5454868" cy="453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64C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4C99"/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Создание на основе  междисциплинарного подхода системы раннего выявления детей с ОВЗ и / или инвалидностью</a:t>
            </a:r>
          </a:p>
          <a:p>
            <a:pPr marL="228600" indent="-228600" algn="just">
              <a:lnSpc>
                <a:spcPct val="150000"/>
              </a:lnSpc>
              <a:spcBef>
                <a:spcPts val="1000"/>
              </a:spcBef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Создание целостной системы  ранней  комплексной помощи детям с ОВЗ и их семьям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64C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4C99"/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Содействие в улучшении качества жизни ребенка и его семьи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4C99"/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4C99"/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путем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764C99"/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 внедрения комплексных программ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Next Cyr" panose="020B0503020202020204" pitchFamily="34" charset="-52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3862" y="1135117"/>
            <a:ext cx="2333296" cy="92333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Министерство </a:t>
            </a:r>
          </a:p>
          <a:p>
            <a:r>
              <a:rPr lang="ru-RU" dirty="0" smtClean="0"/>
              <a:t>образования Омской области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483366" y="5481144"/>
            <a:ext cx="3058510" cy="923330"/>
          </a:xfrm>
          <a:prstGeom prst="rect">
            <a:avLst/>
          </a:prstGeom>
          <a:noFill/>
          <a:ln w="28575">
            <a:solidFill>
              <a:srgbClr val="764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труда и социального развития Омской области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569668" y="1129862"/>
            <a:ext cx="2196663" cy="92333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Министерство </a:t>
            </a:r>
          </a:p>
          <a:p>
            <a:pPr algn="r"/>
            <a:r>
              <a:rPr lang="ru-RU" dirty="0" smtClean="0"/>
              <a:t>здравоохранения</a:t>
            </a:r>
          </a:p>
          <a:p>
            <a:pPr algn="r"/>
            <a:r>
              <a:rPr lang="ru-RU" dirty="0" smtClean="0"/>
              <a:t> Омской области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25408" y="3126826"/>
            <a:ext cx="3058510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Модель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ранней помощи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60612" y="277928"/>
            <a:ext cx="1364090" cy="66086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17" y="64837"/>
            <a:ext cx="731583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8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ятиугольник 26"/>
          <p:cNvSpPr/>
          <p:nvPr/>
        </p:nvSpPr>
        <p:spPr>
          <a:xfrm>
            <a:off x="4439673" y="5494349"/>
            <a:ext cx="6974092" cy="807386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711200">
              <a:spcBef>
                <a:spcPct val="0"/>
              </a:spcBef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4751295" y="4427548"/>
            <a:ext cx="6633212" cy="807386"/>
          </a:xfrm>
          <a:prstGeom prst="homePlat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711200">
              <a:spcBef>
                <a:spcPct val="0"/>
              </a:spcBef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5089352" y="3421537"/>
            <a:ext cx="6269899" cy="807386"/>
          </a:xfrm>
          <a:prstGeom prst="homePlate">
            <a:avLst/>
          </a:prstGeom>
          <a:noFill/>
          <a:ln>
            <a:solidFill>
              <a:srgbClr val="764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1200">
              <a:spcBef>
                <a:spcPct val="0"/>
              </a:spcBef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4669409" y="2324148"/>
            <a:ext cx="6646860" cy="807386"/>
          </a:xfrm>
          <a:prstGeom prst="homePlat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1200">
              <a:spcBef>
                <a:spcPct val="0"/>
              </a:spcBef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4342882" y="1301349"/>
            <a:ext cx="6974092" cy="807386"/>
          </a:xfrm>
          <a:prstGeom prst="homePlat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AE6A316C-F695-4737-8FA2-3CE5E97C50AD}"/>
              </a:ext>
            </a:extLst>
          </p:cNvPr>
          <p:cNvSpPr txBox="1">
            <a:spLocks/>
          </p:cNvSpPr>
          <p:nvPr/>
        </p:nvSpPr>
        <p:spPr>
          <a:xfrm>
            <a:off x="838199" y="290162"/>
            <a:ext cx="9984475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ИНСТРУМЕНТЫ ВНЕДРЕНИЯ РЕГИОНАЛЬНОЙ МОДЕЛИ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F4E0704-22A2-40D8-9BD6-8C2AE6D08470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942315" y="1312722"/>
            <a:ext cx="6974092" cy="807386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40523" y="1408543"/>
            <a:ext cx="654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Разработка нормативно-правовых актов и методических рекомендаций к составлению локальных актов организаций</a:t>
            </a:r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954943" y="2335521"/>
            <a:ext cx="6974406" cy="807386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120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Проведение информационной кампании в учреждениях системы здравоохранения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951806" y="3405614"/>
            <a:ext cx="7018487" cy="807386"/>
          </a:xfrm>
          <a:prstGeom prst="homePlate">
            <a:avLst/>
          </a:prstGeom>
          <a:solidFill>
            <a:srgbClr val="CBB8DA"/>
          </a:solidFill>
          <a:ln>
            <a:solidFill>
              <a:srgbClr val="764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120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Открытие пунктов и служб ранней помощи в организациях путем расширения их функций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968591" y="4425274"/>
            <a:ext cx="6988054" cy="807386"/>
          </a:xfrm>
          <a:prstGeom prst="homePlate">
            <a:avLst/>
          </a:prstGeom>
          <a:solidFill>
            <a:srgbClr val="A8E3F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71120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Система непрерывного повышения квалификации специалистов, оказывающих услуги ранней помощи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60612" y="277927"/>
            <a:ext cx="1364090" cy="660864"/>
          </a:xfrm>
          <a:prstGeom prst="rect">
            <a:avLst/>
          </a:prstGeom>
        </p:spPr>
      </p:pic>
      <p:sp>
        <p:nvSpPr>
          <p:cNvPr id="17" name="Пятиугольник 16"/>
          <p:cNvSpPr/>
          <p:nvPr/>
        </p:nvSpPr>
        <p:spPr>
          <a:xfrm>
            <a:off x="943571" y="5505721"/>
            <a:ext cx="6974092" cy="80738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71120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Создание Регионального ресурсного центра ранней помощи с единой информационной базой данных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70542" y="1364776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регламентирующих документа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231874" y="2376985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100 % учреждений охвачены информацией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259169" y="3496101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183 пункта ранней помощи семье и детям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272816" y="4492388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80 % специалистов прошли обучение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327408" y="5570561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ресурсный центр и 5 филиалов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8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4AF8CFDC-67E7-46C2-861F-B883724D141B}"/>
              </a:ext>
            </a:extLst>
          </p:cNvPr>
          <p:cNvSpPr txBox="1">
            <a:spLocks/>
          </p:cNvSpPr>
          <p:nvPr/>
        </p:nvSpPr>
        <p:spPr>
          <a:xfrm>
            <a:off x="838200" y="290162"/>
            <a:ext cx="10011770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РЕЗУЛЬТАТЫ ВНЕДРЕНИЯ РАННЕЙ </a:t>
            </a:r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ПОМОЩИ в Омской области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6E11250-B751-4AAD-8DCE-92E53FAF9DF4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Объект 5">
            <a:extLst>
              <a:ext uri="{FF2B5EF4-FFF2-40B4-BE49-F238E27FC236}">
                <a16:creationId xmlns="" xmlns:a16="http://schemas.microsoft.com/office/drawing/2014/main" id="{F74F17A5-CF35-4439-873E-E8BDE938A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983954"/>
              </p:ext>
            </p:extLst>
          </p:nvPr>
        </p:nvGraphicFramePr>
        <p:xfrm>
          <a:off x="826826" y="1282890"/>
          <a:ext cx="6283658" cy="206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5">
            <a:extLst>
              <a:ext uri="{FF2B5EF4-FFF2-40B4-BE49-F238E27FC236}">
                <a16:creationId xmlns="" xmlns:a16="http://schemas.microsoft.com/office/drawing/2014/main" id="{F74F17A5-CF35-4439-873E-E8BDE938A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983954"/>
              </p:ext>
            </p:extLst>
          </p:nvPr>
        </p:nvGraphicFramePr>
        <p:xfrm>
          <a:off x="799533" y="3971499"/>
          <a:ext cx="6324598" cy="22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60612" y="286981"/>
            <a:ext cx="1364090" cy="660864"/>
          </a:xfrm>
          <a:prstGeom prst="rect">
            <a:avLst/>
          </a:prstGeom>
        </p:spPr>
      </p:pic>
      <p:graphicFrame>
        <p:nvGraphicFramePr>
          <p:cNvPr id="15" name="Объект 10">
            <a:extLst>
              <a:ext uri="{FF2B5EF4-FFF2-40B4-BE49-F238E27FC236}">
                <a16:creationId xmlns="" xmlns:a16="http://schemas.microsoft.com/office/drawing/2014/main" id="{CD62F172-A692-4FC6-836D-103AE0EA9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88051"/>
              </p:ext>
            </p:extLst>
          </p:nvPr>
        </p:nvGraphicFramePr>
        <p:xfrm>
          <a:off x="7116171" y="1173707"/>
          <a:ext cx="4798325" cy="5008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4596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F74F17A5-CF35-4439-873E-E8BDE938A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983954"/>
              </p:ext>
            </p:extLst>
          </p:nvPr>
        </p:nvGraphicFramePr>
        <p:xfrm>
          <a:off x="627797" y="1825625"/>
          <a:ext cx="1100009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4AF8CFDC-67E7-46C2-861F-B883724D141B}"/>
              </a:ext>
            </a:extLst>
          </p:cNvPr>
          <p:cNvSpPr txBox="1">
            <a:spLocks/>
          </p:cNvSpPr>
          <p:nvPr/>
        </p:nvSpPr>
        <p:spPr>
          <a:xfrm>
            <a:off x="838199" y="290162"/>
            <a:ext cx="9970827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ОБРАЗОВАТЕЛЬНЫЙ ЭФФЕКТ РАННЕЙ </a:t>
            </a:r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ПОМОЩИ в Омской области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6E11250-B751-4AAD-8DCE-92E53FAF9DF4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60612" y="286981"/>
            <a:ext cx="1364090" cy="66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AFFDB-F73D-4EC9-8B71-C7AF8B5AF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6" y="2596550"/>
            <a:ext cx="6604828" cy="34244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Организационно-методическое направление</a:t>
            </a:r>
          </a:p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Информационно-аналитическое направление</a:t>
            </a:r>
          </a:p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Консультативно-диагностическое направление</a:t>
            </a:r>
          </a:p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Коррекционно-развивающее направление</a:t>
            </a:r>
          </a:p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Научно-исследовательское направление</a:t>
            </a:r>
            <a:endParaRPr lang="en-US" sz="1800" dirty="0">
              <a:latin typeface="Avenir Next Cyr" panose="020B0503020202020204" pitchFamily="34" charset="-52"/>
            </a:endParaRPr>
          </a:p>
          <a:p>
            <a:pPr algn="just">
              <a:lnSpc>
                <a:spcPct val="150000"/>
              </a:lnSpc>
              <a:buClr>
                <a:srgbClr val="764C99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Avenir Next Cyr" panose="020B0503020202020204" pitchFamily="34" charset="-52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E52895A-736D-44C4-9F23-22F7130A54D6}"/>
              </a:ext>
            </a:extLst>
          </p:cNvPr>
          <p:cNvSpPr txBox="1">
            <a:spLocks/>
          </p:cNvSpPr>
          <p:nvPr/>
        </p:nvSpPr>
        <p:spPr>
          <a:xfrm>
            <a:off x="838199" y="290162"/>
            <a:ext cx="9970827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РЕГИОНАЛЬНЫЙ РЕСУРСНЫЙ ЦЕНТР </a:t>
            </a:r>
          </a:p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СОПРОВОЖДЕНИЯ СИСТЕМЫ РАННЕЙ ПОМОЩИ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8257C92-EC56-45CA-A541-4839918E046F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2" name="Пятиугольник 171"/>
          <p:cNvSpPr/>
          <p:nvPr/>
        </p:nvSpPr>
        <p:spPr>
          <a:xfrm>
            <a:off x="895974" y="1694076"/>
            <a:ext cx="6269899" cy="635056"/>
          </a:xfrm>
          <a:prstGeom prst="homePlate">
            <a:avLst/>
          </a:prstGeom>
          <a:solidFill>
            <a:srgbClr val="E1D6EA"/>
          </a:solidFill>
          <a:ln>
            <a:solidFill>
              <a:srgbClr val="764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11200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Направления работы специалистов Ресурсного центра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60612" y="286981"/>
            <a:ext cx="1364090" cy="660864"/>
          </a:xfrm>
          <a:prstGeom prst="rect">
            <a:avLst/>
          </a:prstGeom>
        </p:spPr>
      </p:pic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CD62F172-A692-4FC6-836D-103AE0EA99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288051"/>
              </p:ext>
            </p:extLst>
          </p:nvPr>
        </p:nvGraphicFramePr>
        <p:xfrm>
          <a:off x="8048625" y="2102726"/>
          <a:ext cx="3333750" cy="385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28669" y="2051437"/>
            <a:ext cx="1884460" cy="52322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Специалисты системы образования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845040" y="2036858"/>
            <a:ext cx="1883134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Специалисты системы здравоохранения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838414" y="5473146"/>
            <a:ext cx="1883134" cy="523220"/>
          </a:xfrm>
          <a:prstGeom prst="rect">
            <a:avLst/>
          </a:prstGeom>
          <a:noFill/>
          <a:ln>
            <a:solidFill>
              <a:srgbClr val="764C99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Специалисты</a:t>
            </a:r>
          </a:p>
          <a:p>
            <a:pPr algn="ctr"/>
            <a:r>
              <a:rPr lang="ru-RU" sz="1400" dirty="0" smtClean="0"/>
              <a:t>СО НКО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40595" y="5458569"/>
            <a:ext cx="1883134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Специалисты системы социальной защиты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410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ятиугольник 29"/>
          <p:cNvSpPr/>
          <p:nvPr/>
        </p:nvSpPr>
        <p:spPr>
          <a:xfrm>
            <a:off x="4370867" y="2472524"/>
            <a:ext cx="3935725" cy="729753"/>
          </a:xfrm>
          <a:prstGeom prst="homePlate">
            <a:avLst/>
          </a:prstGeom>
          <a:solidFill>
            <a:srgbClr val="A8E3F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2846569" y="2473002"/>
            <a:ext cx="2600076" cy="73377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E52895A-736D-44C4-9F23-22F7130A54D6}"/>
              </a:ext>
            </a:extLst>
          </p:cNvPr>
          <p:cNvSpPr txBox="1">
            <a:spLocks/>
          </p:cNvSpPr>
          <p:nvPr/>
        </p:nvSpPr>
        <p:spPr>
          <a:xfrm>
            <a:off x="838199" y="290162"/>
            <a:ext cx="9984475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РАЗВИТИЕ РЕГИОНАЛЬНОЙ МОДЕЛИ РАННЕЙ ПОМОЩИ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8257C92-EC56-45CA-A541-4839918E046F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936916" y="2469023"/>
            <a:ext cx="2346974" cy="737756"/>
          </a:xfrm>
          <a:prstGeom prst="homePlate">
            <a:avLst/>
          </a:prstGeom>
          <a:solidFill>
            <a:srgbClr val="E1D6EA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21129" y="2542784"/>
            <a:ext cx="2243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venir Next Cyr" panose="020B0503020202020204" pitchFamily="34" charset="-52"/>
              </a:rPr>
              <a:t>Муниципальный ресурсный центр 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7528" y="2537671"/>
            <a:ext cx="2660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Региональный ресурсный центр</a:t>
            </a:r>
            <a:endParaRPr lang="ru-RU" sz="1600" dirty="0"/>
          </a:p>
        </p:txBody>
      </p:sp>
      <p:grpSp>
        <p:nvGrpSpPr>
          <p:cNvPr id="2" name="Группа 170"/>
          <p:cNvGrpSpPr/>
          <p:nvPr/>
        </p:nvGrpSpPr>
        <p:grpSpPr>
          <a:xfrm>
            <a:off x="8281615" y="1458899"/>
            <a:ext cx="3211492" cy="4682838"/>
            <a:chOff x="7949731" y="1371600"/>
            <a:chExt cx="3211492" cy="4682838"/>
          </a:xfrm>
        </p:grpSpPr>
        <p:grpSp>
          <p:nvGrpSpPr>
            <p:cNvPr id="3" name="Группа 147"/>
            <p:cNvGrpSpPr/>
            <p:nvPr/>
          </p:nvGrpSpPr>
          <p:grpSpPr>
            <a:xfrm>
              <a:off x="7949731" y="1371600"/>
              <a:ext cx="3211492" cy="4682838"/>
              <a:chOff x="7949731" y="1371600"/>
              <a:chExt cx="3211492" cy="4682838"/>
            </a:xfrm>
          </p:grpSpPr>
          <p:grpSp>
            <p:nvGrpSpPr>
              <p:cNvPr id="5" name="Группа 133"/>
              <p:cNvGrpSpPr/>
              <p:nvPr/>
            </p:nvGrpSpPr>
            <p:grpSpPr>
              <a:xfrm>
                <a:off x="7949731" y="1371600"/>
                <a:ext cx="3211492" cy="4682838"/>
                <a:chOff x="7949731" y="1371600"/>
                <a:chExt cx="3211492" cy="4682838"/>
              </a:xfrm>
            </p:grpSpPr>
            <p:grpSp>
              <p:nvGrpSpPr>
                <p:cNvPr id="6" name="Группа 119"/>
                <p:cNvGrpSpPr/>
                <p:nvPr/>
              </p:nvGrpSpPr>
              <p:grpSpPr>
                <a:xfrm>
                  <a:off x="7949731" y="1371600"/>
                  <a:ext cx="3211492" cy="4682838"/>
                  <a:chOff x="7949731" y="1371600"/>
                  <a:chExt cx="3211492" cy="4682838"/>
                </a:xfrm>
              </p:grpSpPr>
              <p:grpSp>
                <p:nvGrpSpPr>
                  <p:cNvPr id="10" name="Группа 107"/>
                  <p:cNvGrpSpPr/>
                  <p:nvPr/>
                </p:nvGrpSpPr>
                <p:grpSpPr>
                  <a:xfrm>
                    <a:off x="7949731" y="1371600"/>
                    <a:ext cx="3211492" cy="4682838"/>
                    <a:chOff x="7949731" y="1371600"/>
                    <a:chExt cx="3211492" cy="4682838"/>
                  </a:xfrm>
                </p:grpSpPr>
                <p:grpSp>
                  <p:nvGrpSpPr>
                    <p:cNvPr id="11" name="Группа 90"/>
                    <p:cNvGrpSpPr/>
                    <p:nvPr/>
                  </p:nvGrpSpPr>
                  <p:grpSpPr>
                    <a:xfrm>
                      <a:off x="7949731" y="1371600"/>
                      <a:ext cx="3211492" cy="4682838"/>
                      <a:chOff x="7949731" y="1371600"/>
                      <a:chExt cx="3211492" cy="4682838"/>
                    </a:xfrm>
                  </p:grpSpPr>
                  <p:grpSp>
                    <p:nvGrpSpPr>
                      <p:cNvPr id="15" name="Группа 68"/>
                      <p:cNvGrpSpPr/>
                      <p:nvPr/>
                    </p:nvGrpSpPr>
                    <p:grpSpPr>
                      <a:xfrm>
                        <a:off x="7949731" y="1371600"/>
                        <a:ext cx="3211492" cy="4682838"/>
                        <a:chOff x="7949731" y="1371600"/>
                        <a:chExt cx="3211492" cy="4682838"/>
                      </a:xfrm>
                    </p:grpSpPr>
                    <p:pic>
                      <p:nvPicPr>
                        <p:cNvPr id="107" name="Рисунок 106" descr="Без имени.png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 cstate="print">
                          <a:duotone>
                            <a:schemeClr val="accent1">
                              <a:shade val="45000"/>
                              <a:satMod val="135000"/>
                            </a:schemeClr>
                            <a:prstClr val="white"/>
                          </a:duoton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949731" y="1371600"/>
                          <a:ext cx="3211492" cy="4682838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1905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p:spPr>
                    </p:pic>
                    <p:sp>
                      <p:nvSpPr>
                        <p:cNvPr id="108" name="Овал 107"/>
                        <p:cNvSpPr/>
                        <p:nvPr/>
                      </p:nvSpPr>
                      <p:spPr>
                        <a:xfrm>
                          <a:off x="8596366" y="3511899"/>
                          <a:ext cx="142192" cy="134199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09" name="Овал 108"/>
                        <p:cNvSpPr/>
                        <p:nvPr/>
                      </p:nvSpPr>
                      <p:spPr>
                        <a:xfrm>
                          <a:off x="10268312" y="3748036"/>
                          <a:ext cx="136756" cy="15398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10" name="Овал 13"/>
                        <p:cNvSpPr/>
                        <p:nvPr/>
                      </p:nvSpPr>
                      <p:spPr>
                        <a:xfrm>
                          <a:off x="10032523" y="5221855"/>
                          <a:ext cx="136410" cy="133916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11" name="Овал 110"/>
                        <p:cNvSpPr/>
                        <p:nvPr/>
                      </p:nvSpPr>
                      <p:spPr>
                        <a:xfrm>
                          <a:off x="8571245" y="4658263"/>
                          <a:ext cx="132808" cy="144849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12" name="Овал 20"/>
                        <p:cNvSpPr/>
                        <p:nvPr/>
                      </p:nvSpPr>
                      <p:spPr>
                        <a:xfrm>
                          <a:off x="9615580" y="2270927"/>
                          <a:ext cx="136345" cy="150221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cxnSp>
                      <p:nvCxnSpPr>
                        <p:cNvPr id="113" name="Прямая со стрелкой 112"/>
                        <p:cNvCxnSpPr/>
                        <p:nvPr/>
                      </p:nvCxnSpPr>
                      <p:spPr>
                        <a:xfrm>
                          <a:off x="9627080" y="4735902"/>
                          <a:ext cx="425420" cy="50556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4" name="Прямая со стрелкой 113"/>
                        <p:cNvCxnSpPr>
                          <a:stCxn id="118" idx="7"/>
                          <a:endCxn id="109" idx="3"/>
                        </p:cNvCxnSpPr>
                        <p:nvPr/>
                      </p:nvCxnSpPr>
                      <p:spPr>
                        <a:xfrm flipV="1">
                          <a:off x="9625997" y="3879466"/>
                          <a:ext cx="662342" cy="655323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5" name="Прямая со стрелкой 114"/>
                        <p:cNvCxnSpPr>
                          <a:stCxn id="118" idx="1"/>
                          <a:endCxn id="108" idx="5"/>
                        </p:cNvCxnSpPr>
                        <p:nvPr/>
                      </p:nvCxnSpPr>
                      <p:spPr>
                        <a:xfrm flipH="1" flipV="1">
                          <a:off x="8717734" y="3626445"/>
                          <a:ext cx="694769" cy="908344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6" name="Прямая со стрелкой 115"/>
                        <p:cNvCxnSpPr>
                          <a:stCxn id="118" idx="0"/>
                        </p:cNvCxnSpPr>
                        <p:nvPr/>
                      </p:nvCxnSpPr>
                      <p:spPr>
                        <a:xfrm flipV="1">
                          <a:off x="9519250" y="2421148"/>
                          <a:ext cx="164503" cy="207321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" name="Прямая со стрелкой 116"/>
                        <p:cNvCxnSpPr>
                          <a:stCxn id="118" idx="2"/>
                          <a:endCxn id="111" idx="6"/>
                        </p:cNvCxnSpPr>
                        <p:nvPr/>
                      </p:nvCxnSpPr>
                      <p:spPr>
                        <a:xfrm flipH="1">
                          <a:off x="8704053" y="4632386"/>
                          <a:ext cx="664234" cy="98302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8" name="Овал 117"/>
                        <p:cNvSpPr/>
                        <p:nvPr/>
                      </p:nvSpPr>
                      <p:spPr>
                        <a:xfrm>
                          <a:off x="9368287" y="4494363"/>
                          <a:ext cx="301926" cy="276046"/>
                        </a:xfrm>
                        <a:prstGeom prst="ellipse">
                          <a:avLst/>
                        </a:prstGeom>
                        <a:solidFill>
                          <a:srgbClr val="764C99"/>
                        </a:solidFill>
                        <a:ln>
                          <a:solidFill>
                            <a:srgbClr val="764C99"/>
                          </a:solidFill>
                        </a:ln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</p:grpSp>
                  <p:sp>
                    <p:nvSpPr>
                      <p:cNvPr id="74" name="Овал 73"/>
                      <p:cNvSpPr/>
                      <p:nvPr/>
                    </p:nvSpPr>
                    <p:spPr>
                      <a:xfrm>
                        <a:off x="10440238" y="5064370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75" name="Овал 74"/>
                      <p:cNvSpPr/>
                      <p:nvPr/>
                    </p:nvSpPr>
                    <p:spPr>
                      <a:xfrm>
                        <a:off x="8723644" y="3950677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76" name="Овал 75"/>
                      <p:cNvSpPr/>
                      <p:nvPr/>
                    </p:nvSpPr>
                    <p:spPr>
                      <a:xfrm>
                        <a:off x="10679724" y="3560466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77" name="Овал 76"/>
                      <p:cNvSpPr/>
                      <p:nvPr/>
                    </p:nvSpPr>
                    <p:spPr>
                      <a:xfrm>
                        <a:off x="10374923" y="5456256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78" name="Овал 77"/>
                      <p:cNvSpPr/>
                      <p:nvPr/>
                    </p:nvSpPr>
                    <p:spPr>
                      <a:xfrm>
                        <a:off x="9818914" y="2855407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79" name="Овал 78"/>
                      <p:cNvSpPr/>
                      <p:nvPr/>
                    </p:nvSpPr>
                    <p:spPr>
                      <a:xfrm>
                        <a:off x="10182328" y="2646065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0" name="Овал 79"/>
                      <p:cNvSpPr/>
                      <p:nvPr/>
                    </p:nvSpPr>
                    <p:spPr>
                      <a:xfrm>
                        <a:off x="10098594" y="4235380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1" name="Овал 80"/>
                      <p:cNvSpPr/>
                      <p:nvPr/>
                    </p:nvSpPr>
                    <p:spPr>
                      <a:xfrm>
                        <a:off x="9909349" y="3850192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2" name="Овал 81"/>
                      <p:cNvSpPr/>
                      <p:nvPr/>
                    </p:nvSpPr>
                    <p:spPr>
                      <a:xfrm>
                        <a:off x="9674888" y="1837174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3" name="Овал 82"/>
                      <p:cNvSpPr/>
                      <p:nvPr/>
                    </p:nvSpPr>
                    <p:spPr>
                      <a:xfrm>
                        <a:off x="9355015" y="1959427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4" name="Овал 83"/>
                      <p:cNvSpPr/>
                      <p:nvPr/>
                    </p:nvSpPr>
                    <p:spPr>
                      <a:xfrm>
                        <a:off x="9698334" y="4980632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5" name="Овал 84"/>
                      <p:cNvSpPr/>
                      <p:nvPr/>
                    </p:nvSpPr>
                    <p:spPr>
                      <a:xfrm>
                        <a:off x="9363389" y="2801816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6" name="Овал 85"/>
                      <p:cNvSpPr/>
                      <p:nvPr/>
                    </p:nvSpPr>
                    <p:spPr>
                      <a:xfrm>
                        <a:off x="9962941" y="5591908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7" name="Овал 86"/>
                      <p:cNvSpPr/>
                      <p:nvPr/>
                    </p:nvSpPr>
                    <p:spPr>
                      <a:xfrm>
                        <a:off x="9999785" y="3453283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8" name="Овал 87"/>
                      <p:cNvSpPr/>
                      <p:nvPr/>
                    </p:nvSpPr>
                    <p:spPr>
                      <a:xfrm>
                        <a:off x="9051890" y="3645878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89" name="Овал 88"/>
                      <p:cNvSpPr/>
                      <p:nvPr/>
                    </p:nvSpPr>
                    <p:spPr>
                      <a:xfrm>
                        <a:off x="8958105" y="3295859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0" name="Овал 89"/>
                      <p:cNvSpPr/>
                      <p:nvPr/>
                    </p:nvSpPr>
                    <p:spPr>
                      <a:xfrm>
                        <a:off x="10415117" y="3361175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1" name="Овал 90"/>
                      <p:cNvSpPr/>
                      <p:nvPr/>
                    </p:nvSpPr>
                    <p:spPr>
                      <a:xfrm>
                        <a:off x="10451962" y="4156668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2" name="Овал 91"/>
                      <p:cNvSpPr/>
                      <p:nvPr/>
                    </p:nvSpPr>
                    <p:spPr>
                      <a:xfrm>
                        <a:off x="8594690" y="3158532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3" name="Овал 92"/>
                      <p:cNvSpPr/>
                      <p:nvPr/>
                    </p:nvSpPr>
                    <p:spPr>
                      <a:xfrm>
                        <a:off x="8320035" y="3813349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4" name="Овал 93"/>
                      <p:cNvSpPr/>
                      <p:nvPr/>
                    </p:nvSpPr>
                    <p:spPr>
                      <a:xfrm>
                        <a:off x="10095244" y="4875126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5" name="Овал 94"/>
                      <p:cNvSpPr/>
                      <p:nvPr/>
                    </p:nvSpPr>
                    <p:spPr>
                      <a:xfrm>
                        <a:off x="9659815" y="5394291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6" name="Овал 95"/>
                      <p:cNvSpPr/>
                      <p:nvPr/>
                    </p:nvSpPr>
                    <p:spPr>
                      <a:xfrm>
                        <a:off x="8420518" y="4989007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7" name="Овал 96"/>
                      <p:cNvSpPr/>
                      <p:nvPr/>
                    </p:nvSpPr>
                    <p:spPr>
                      <a:xfrm>
                        <a:off x="8417170" y="4397828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8" name="Овал 97"/>
                      <p:cNvSpPr/>
                      <p:nvPr/>
                    </p:nvSpPr>
                    <p:spPr>
                      <a:xfrm>
                        <a:off x="8815754" y="4399504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99" name="Овал 98"/>
                      <p:cNvSpPr/>
                      <p:nvPr/>
                    </p:nvSpPr>
                    <p:spPr>
                      <a:xfrm>
                        <a:off x="9023420" y="4762919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0" name="Овал 99"/>
                      <p:cNvSpPr/>
                      <p:nvPr/>
                    </p:nvSpPr>
                    <p:spPr>
                      <a:xfrm>
                        <a:off x="8824127" y="5030875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1" name="Овал 100"/>
                      <p:cNvSpPr/>
                      <p:nvPr/>
                    </p:nvSpPr>
                    <p:spPr>
                      <a:xfrm>
                        <a:off x="8309987" y="3371222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2" name="Овал 101"/>
                      <p:cNvSpPr/>
                      <p:nvPr/>
                    </p:nvSpPr>
                    <p:spPr>
                      <a:xfrm>
                        <a:off x="8978203" y="1969476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3" name="Овал 102"/>
                      <p:cNvSpPr/>
                      <p:nvPr/>
                    </p:nvSpPr>
                    <p:spPr>
                      <a:xfrm>
                        <a:off x="8874369" y="2599173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4" name="Овал 103"/>
                      <p:cNvSpPr/>
                      <p:nvPr/>
                    </p:nvSpPr>
                    <p:spPr>
                      <a:xfrm>
                        <a:off x="10053375" y="1914211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5" name="Овал 104"/>
                      <p:cNvSpPr/>
                      <p:nvPr/>
                    </p:nvSpPr>
                    <p:spPr>
                      <a:xfrm>
                        <a:off x="10220848" y="2172119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06" name="Овал 105"/>
                      <p:cNvSpPr/>
                      <p:nvPr/>
                    </p:nvSpPr>
                    <p:spPr>
                      <a:xfrm>
                        <a:off x="8611437" y="2115178"/>
                        <a:ext cx="85411" cy="95459"/>
                      </a:xfrm>
                      <a:prstGeom prst="ellipse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cxnSp>
                  <p:nvCxnSpPr>
                    <p:cNvPr id="67" name="Прямая со стрелкой 66"/>
                    <p:cNvCxnSpPr>
                      <a:endCxn id="86" idx="7"/>
                    </p:cNvCxnSpPr>
                    <p:nvPr/>
                  </p:nvCxnSpPr>
                  <p:spPr>
                    <a:xfrm flipH="1">
                      <a:off x="10035844" y="5355771"/>
                      <a:ext cx="64884" cy="250117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 стрелкой 67"/>
                    <p:cNvCxnSpPr>
                      <a:endCxn id="95" idx="6"/>
                    </p:cNvCxnSpPr>
                    <p:nvPr/>
                  </p:nvCxnSpPr>
                  <p:spPr>
                    <a:xfrm flipH="1">
                      <a:off x="9745226" y="5336159"/>
                      <a:ext cx="307274" cy="105862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Прямая со стрелкой 68"/>
                    <p:cNvCxnSpPr>
                      <a:endCxn id="84" idx="5"/>
                    </p:cNvCxnSpPr>
                    <p:nvPr/>
                  </p:nvCxnSpPr>
                  <p:spPr>
                    <a:xfrm flipH="1" flipV="1">
                      <a:off x="9771237" y="5062111"/>
                      <a:ext cx="265852" cy="214948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 стрелкой 69"/>
                    <p:cNvCxnSpPr>
                      <a:endCxn id="94" idx="4"/>
                    </p:cNvCxnSpPr>
                    <p:nvPr/>
                  </p:nvCxnSpPr>
                  <p:spPr>
                    <a:xfrm flipV="1">
                      <a:off x="10100728" y="4970585"/>
                      <a:ext cx="37222" cy="251270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Прямая со стрелкой 70"/>
                    <p:cNvCxnSpPr>
                      <a:endCxn id="74" idx="3"/>
                    </p:cNvCxnSpPr>
                    <p:nvPr/>
                  </p:nvCxnSpPr>
                  <p:spPr>
                    <a:xfrm flipV="1">
                      <a:off x="10172741" y="5145849"/>
                      <a:ext cx="280005" cy="106089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Прямая со стрелкой 71"/>
                    <p:cNvCxnSpPr>
                      <a:endCxn id="77" idx="1"/>
                    </p:cNvCxnSpPr>
                    <p:nvPr/>
                  </p:nvCxnSpPr>
                  <p:spPr>
                    <a:xfrm>
                      <a:off x="10172741" y="5322277"/>
                      <a:ext cx="214690" cy="147959"/>
                    </a:xfrm>
                    <a:prstGeom prst="straightConnector1">
                      <a:avLst/>
                    </a:prstGeom>
                    <a:ln>
                      <a:solidFill>
                        <a:schemeClr val="accent2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" name="Прямая со стрелкой 60"/>
                  <p:cNvCxnSpPr>
                    <a:endCxn id="96" idx="7"/>
                  </p:cNvCxnSpPr>
                  <p:nvPr/>
                </p:nvCxnSpPr>
                <p:spPr>
                  <a:xfrm flipH="1">
                    <a:off x="8493421" y="4784689"/>
                    <a:ext cx="96705" cy="218298"/>
                  </a:xfrm>
                  <a:prstGeom prst="straightConnector1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  <a:tailEnd type="arrow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 стрелкой 61"/>
                  <p:cNvCxnSpPr>
                    <a:endCxn id="97" idx="4"/>
                  </p:cNvCxnSpPr>
                  <p:nvPr/>
                </p:nvCxnSpPr>
                <p:spPr>
                  <a:xfrm flipH="1" flipV="1">
                    <a:off x="8459876" y="4493287"/>
                    <a:ext cx="140298" cy="190919"/>
                  </a:xfrm>
                  <a:prstGeom prst="straightConnector1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  <a:tailEnd type="arrow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Прямая со стрелкой 62"/>
                  <p:cNvCxnSpPr>
                    <a:endCxn id="100" idx="0"/>
                  </p:cNvCxnSpPr>
                  <p:nvPr/>
                </p:nvCxnSpPr>
                <p:spPr>
                  <a:xfrm>
                    <a:off x="8680561" y="4799762"/>
                    <a:ext cx="186272" cy="231113"/>
                  </a:xfrm>
                  <a:prstGeom prst="straightConnector1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  <a:tailEnd type="arrow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Прямая со стрелкой 63"/>
                  <p:cNvCxnSpPr>
                    <a:stCxn id="111" idx="5"/>
                    <a:endCxn id="99" idx="3"/>
                  </p:cNvCxnSpPr>
                  <p:nvPr/>
                </p:nvCxnSpPr>
                <p:spPr>
                  <a:xfrm>
                    <a:off x="8684604" y="4781899"/>
                    <a:ext cx="351324" cy="62499"/>
                  </a:xfrm>
                  <a:prstGeom prst="straightConnector1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  <a:tailEnd type="arrow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Прямая со стрелкой 64"/>
                  <p:cNvCxnSpPr>
                    <a:endCxn id="98" idx="3"/>
                  </p:cNvCxnSpPr>
                  <p:nvPr/>
                </p:nvCxnSpPr>
                <p:spPr>
                  <a:xfrm flipV="1">
                    <a:off x="8660464" y="4480983"/>
                    <a:ext cx="167798" cy="188150"/>
                  </a:xfrm>
                  <a:prstGeom prst="straightConnector1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  <a:tailEnd type="arrow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Прямая со стрелкой 53"/>
                <p:cNvCxnSpPr>
                  <a:endCxn id="80" idx="7"/>
                </p:cNvCxnSpPr>
                <p:nvPr/>
              </p:nvCxnSpPr>
              <p:spPr>
                <a:xfrm flipH="1">
                  <a:off x="10171497" y="3900435"/>
                  <a:ext cx="162018" cy="348925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 стрелкой 54"/>
                <p:cNvCxnSpPr>
                  <a:stCxn id="109" idx="5"/>
                  <a:endCxn id="91" idx="0"/>
                </p:cNvCxnSpPr>
                <p:nvPr/>
              </p:nvCxnSpPr>
              <p:spPr>
                <a:xfrm>
                  <a:off x="10385041" y="3879466"/>
                  <a:ext cx="109627" cy="277202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 стрелкой 55"/>
                <p:cNvCxnSpPr>
                  <a:endCxn id="81" idx="6"/>
                </p:cNvCxnSpPr>
                <p:nvPr/>
              </p:nvCxnSpPr>
              <p:spPr>
                <a:xfrm flipH="1">
                  <a:off x="9994760" y="3825072"/>
                  <a:ext cx="273441" cy="72850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 стрелкой 56"/>
                <p:cNvCxnSpPr>
                  <a:endCxn id="87" idx="5"/>
                </p:cNvCxnSpPr>
                <p:nvPr/>
              </p:nvCxnSpPr>
              <p:spPr>
                <a:xfrm flipH="1" flipV="1">
                  <a:off x="10072688" y="3534762"/>
                  <a:ext cx="225658" cy="235045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 стрелкой 57"/>
                <p:cNvCxnSpPr>
                  <a:endCxn id="76" idx="3"/>
                </p:cNvCxnSpPr>
                <p:nvPr/>
              </p:nvCxnSpPr>
              <p:spPr>
                <a:xfrm flipV="1">
                  <a:off x="10408877" y="3641945"/>
                  <a:ext cx="283355" cy="158006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 стрелкой 58"/>
                <p:cNvCxnSpPr>
                  <a:endCxn id="90" idx="4"/>
                </p:cNvCxnSpPr>
                <p:nvPr/>
              </p:nvCxnSpPr>
              <p:spPr>
                <a:xfrm flipV="1">
                  <a:off x="10358635" y="3456634"/>
                  <a:ext cx="99188" cy="308148"/>
                </a:xfrm>
                <a:prstGeom prst="straightConnector1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Прямая со стрелкой 46"/>
              <p:cNvCxnSpPr>
                <a:endCxn id="93" idx="7"/>
              </p:cNvCxnSpPr>
              <p:nvPr/>
            </p:nvCxnSpPr>
            <p:spPr>
              <a:xfrm flipH="1">
                <a:off x="8392938" y="3609032"/>
                <a:ext cx="212260" cy="218297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 стрелкой 47"/>
              <p:cNvCxnSpPr>
                <a:endCxn id="75" idx="1"/>
              </p:cNvCxnSpPr>
              <p:nvPr/>
            </p:nvCxnSpPr>
            <p:spPr>
              <a:xfrm>
                <a:off x="8675537" y="3644202"/>
                <a:ext cx="60615" cy="320455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 стрелкой 48"/>
              <p:cNvCxnSpPr>
                <a:endCxn id="101" idx="5"/>
              </p:cNvCxnSpPr>
              <p:nvPr/>
            </p:nvCxnSpPr>
            <p:spPr>
              <a:xfrm flipH="1" flipV="1">
                <a:off x="8382890" y="3452701"/>
                <a:ext cx="222308" cy="101065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 стрелкой 49"/>
              <p:cNvCxnSpPr>
                <a:endCxn id="92" idx="4"/>
              </p:cNvCxnSpPr>
              <p:nvPr/>
            </p:nvCxnSpPr>
            <p:spPr>
              <a:xfrm flipH="1" flipV="1">
                <a:off x="8637396" y="3253991"/>
                <a:ext cx="23069" cy="254558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 стрелкой 50"/>
              <p:cNvCxnSpPr>
                <a:endCxn id="89" idx="3"/>
              </p:cNvCxnSpPr>
              <p:nvPr/>
            </p:nvCxnSpPr>
            <p:spPr>
              <a:xfrm flipV="1">
                <a:off x="8720755" y="3377338"/>
                <a:ext cx="249858" cy="151307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 стрелкой 51"/>
              <p:cNvCxnSpPr>
                <a:endCxn id="88" idx="2"/>
              </p:cNvCxnSpPr>
              <p:nvPr/>
            </p:nvCxnSpPr>
            <p:spPr>
              <a:xfrm>
                <a:off x="8735827" y="3573863"/>
                <a:ext cx="316063" cy="119745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 стрелкой 35"/>
            <p:cNvCxnSpPr>
              <a:endCxn id="85" idx="7"/>
            </p:cNvCxnSpPr>
            <p:nvPr/>
          </p:nvCxnSpPr>
          <p:spPr>
            <a:xfrm flipH="1">
              <a:off x="9436292" y="2399149"/>
              <a:ext cx="199255" cy="416647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endCxn id="103" idx="6"/>
            </p:cNvCxnSpPr>
            <p:nvPr/>
          </p:nvCxnSpPr>
          <p:spPr>
            <a:xfrm flipH="1">
              <a:off x="8959780" y="2346038"/>
              <a:ext cx="655800" cy="300865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endCxn id="83" idx="5"/>
            </p:cNvCxnSpPr>
            <p:nvPr/>
          </p:nvCxnSpPr>
          <p:spPr>
            <a:xfrm flipH="1" flipV="1">
              <a:off x="9427918" y="2040906"/>
              <a:ext cx="232357" cy="231696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endCxn id="78" idx="1"/>
            </p:cNvCxnSpPr>
            <p:nvPr/>
          </p:nvCxnSpPr>
          <p:spPr>
            <a:xfrm>
              <a:off x="9735638" y="2408255"/>
              <a:ext cx="95784" cy="46113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endCxn id="102" idx="5"/>
            </p:cNvCxnSpPr>
            <p:nvPr/>
          </p:nvCxnSpPr>
          <p:spPr>
            <a:xfrm flipH="1" flipV="1">
              <a:off x="9051106" y="2050955"/>
              <a:ext cx="574000" cy="25179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endCxn id="106" idx="6"/>
            </p:cNvCxnSpPr>
            <p:nvPr/>
          </p:nvCxnSpPr>
          <p:spPr>
            <a:xfrm flipH="1" flipV="1">
              <a:off x="8696848" y="2162908"/>
              <a:ext cx="923234" cy="16496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endCxn id="82" idx="4"/>
            </p:cNvCxnSpPr>
            <p:nvPr/>
          </p:nvCxnSpPr>
          <p:spPr>
            <a:xfrm flipV="1">
              <a:off x="9690421" y="1932633"/>
              <a:ext cx="27173" cy="34499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>
              <a:endCxn id="104" idx="3"/>
            </p:cNvCxnSpPr>
            <p:nvPr/>
          </p:nvCxnSpPr>
          <p:spPr>
            <a:xfrm flipV="1">
              <a:off x="9735638" y="1995690"/>
              <a:ext cx="330245" cy="302032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endCxn id="105" idx="2"/>
            </p:cNvCxnSpPr>
            <p:nvPr/>
          </p:nvCxnSpPr>
          <p:spPr>
            <a:xfrm flipV="1">
              <a:off x="9755734" y="2219849"/>
              <a:ext cx="465114" cy="108019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endCxn id="79" idx="1"/>
            </p:cNvCxnSpPr>
            <p:nvPr/>
          </p:nvCxnSpPr>
          <p:spPr>
            <a:xfrm>
              <a:off x="9755734" y="2363037"/>
              <a:ext cx="439102" cy="29700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5502303" y="2549817"/>
            <a:ext cx="253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Консультативно-диагностический пункт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20" name="Выгнутая вверх стрелка 119"/>
          <p:cNvSpPr/>
          <p:nvPr/>
        </p:nvSpPr>
        <p:spPr>
          <a:xfrm>
            <a:off x="2735248" y="2091194"/>
            <a:ext cx="906449" cy="349858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Выгнутая вверх стрелка 120"/>
          <p:cNvSpPr/>
          <p:nvPr/>
        </p:nvSpPr>
        <p:spPr>
          <a:xfrm>
            <a:off x="4954987" y="2092518"/>
            <a:ext cx="906449" cy="349858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Выгнутая вверх стрелка 121"/>
          <p:cNvSpPr/>
          <p:nvPr/>
        </p:nvSpPr>
        <p:spPr>
          <a:xfrm rot="10800000">
            <a:off x="4366592" y="3237506"/>
            <a:ext cx="906449" cy="349858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3" name="Выгнутая вверх стрелка 122"/>
          <p:cNvSpPr/>
          <p:nvPr/>
        </p:nvSpPr>
        <p:spPr>
          <a:xfrm rot="10800000">
            <a:off x="2173357" y="3246783"/>
            <a:ext cx="906449" cy="349858"/>
          </a:xfrm>
          <a:prstGeom prst="curved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4" name="Объект 2">
            <a:extLst>
              <a:ext uri="{FF2B5EF4-FFF2-40B4-BE49-F238E27FC236}">
                <a16:creationId xmlns="" xmlns:a16="http://schemas.microsoft.com/office/drawing/2014/main" id="{088AFFDB-F73D-4EC9-8B71-C7AF8B5AFF6D}"/>
              </a:ext>
            </a:extLst>
          </p:cNvPr>
          <p:cNvSpPr txBox="1">
            <a:spLocks/>
          </p:cNvSpPr>
          <p:nvPr/>
        </p:nvSpPr>
        <p:spPr>
          <a:xfrm>
            <a:off x="966595" y="3944296"/>
            <a:ext cx="6728114" cy="18840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64C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Оптимизация маршрута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 передвижения семьи в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Avenir Next Cyr" panose="020B0503020202020204" pitchFamily="34" charset="-52"/>
              </a:rPr>
              <a:t>системе ранней помощи: от обнаружения проблемы до выхода из системы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764C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venir Next Cyr" panose="020B0503020202020204" pitchFamily="34" charset="-52"/>
                <a:ea typeface="+mn-ea"/>
                <a:cs typeface="+mn-cs"/>
              </a:rPr>
              <a:t>Возможность быстрой смены формы и варианта сопровождения в зависимости от потребностей ребенка и ресурсов семьи</a:t>
            </a:r>
            <a:endParaRPr kumimoji="0" lang="ru-RU" sz="1800" b="1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venir Next Cyr" panose="020B0503020202020204" pitchFamily="34" charset="-52"/>
              <a:ea typeface="+mn-ea"/>
              <a:cs typeface="+mn-cs"/>
            </a:endParaRPr>
          </a:p>
        </p:txBody>
      </p:sp>
      <p:pic>
        <p:nvPicPr>
          <p:cNvPr id="125" name="Рисунок 124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60612" y="286981"/>
            <a:ext cx="1364090" cy="66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Прямая со стрелкой 143"/>
          <p:cNvCxnSpPr/>
          <p:nvPr/>
        </p:nvCxnSpPr>
        <p:spPr>
          <a:xfrm>
            <a:off x="10007801" y="2137541"/>
            <a:ext cx="4216" cy="1362358"/>
          </a:xfrm>
          <a:prstGeom prst="straightConnector1">
            <a:avLst/>
          </a:prstGeom>
          <a:ln w="19050">
            <a:solidFill>
              <a:srgbClr val="764C99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6119614" y="2129590"/>
            <a:ext cx="4216" cy="1362358"/>
          </a:xfrm>
          <a:prstGeom prst="straightConnector1">
            <a:avLst/>
          </a:prstGeom>
          <a:ln w="19050">
            <a:solidFill>
              <a:srgbClr val="764C99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14" idx="2"/>
          </p:cNvCxnSpPr>
          <p:nvPr/>
        </p:nvCxnSpPr>
        <p:spPr>
          <a:xfrm>
            <a:off x="2293711" y="2136216"/>
            <a:ext cx="4216" cy="1362358"/>
          </a:xfrm>
          <a:prstGeom prst="straightConnector1">
            <a:avLst/>
          </a:prstGeom>
          <a:ln w="19050">
            <a:solidFill>
              <a:srgbClr val="764C99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E52895A-736D-44C4-9F23-22F7130A54D6}"/>
              </a:ext>
            </a:extLst>
          </p:cNvPr>
          <p:cNvSpPr txBox="1">
            <a:spLocks/>
          </p:cNvSpPr>
          <p:nvPr/>
        </p:nvSpPr>
        <p:spPr>
          <a:xfrm>
            <a:off x="838200" y="290162"/>
            <a:ext cx="10011770" cy="79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АВТОМАТИЗИРОВАННАЯ СИСТЕМА </a:t>
            </a:r>
          </a:p>
          <a:p>
            <a:pPr algn="ctr"/>
            <a:r>
              <a:rPr lang="ru-RU" sz="2400" b="1" dirty="0" smtClean="0">
                <a:solidFill>
                  <a:srgbClr val="2BABE3"/>
                </a:solidFill>
                <a:latin typeface="Avenir Next Cyr" panose="020B0503020202020204" pitchFamily="34" charset="-52"/>
              </a:rPr>
              <a:t>РАННЕЙ ПОМОЩИ «СЛУЖБА ОДНОГО ОКНА»</a:t>
            </a:r>
            <a:endParaRPr lang="ru-RU" sz="2400" b="1" dirty="0">
              <a:solidFill>
                <a:srgbClr val="2BABE3"/>
              </a:solidFill>
              <a:latin typeface="Avenir Next Cyr" panose="020B0503020202020204" pitchFamily="34" charset="-52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8257C92-EC56-45CA-A541-4839918E046F}"/>
              </a:ext>
            </a:extLst>
          </p:cNvPr>
          <p:cNvSpPr/>
          <p:nvPr/>
        </p:nvSpPr>
        <p:spPr>
          <a:xfrm>
            <a:off x="936625" y="1049789"/>
            <a:ext cx="10417174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63674" y="1305219"/>
            <a:ext cx="2660074" cy="830997"/>
          </a:xfrm>
          <a:prstGeom prst="rect">
            <a:avLst/>
          </a:prstGeom>
          <a:solidFill>
            <a:srgbClr val="E1D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Министерство здравоохранения Омской области</a:t>
            </a:r>
            <a:endParaRPr lang="ru-RU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805479" y="1298594"/>
            <a:ext cx="2660074" cy="830997"/>
          </a:xfrm>
          <a:prstGeom prst="rect">
            <a:avLst/>
          </a:prstGeom>
          <a:solidFill>
            <a:srgbClr val="E1D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Министерство образования Омской области</a:t>
            </a:r>
            <a:endParaRPr lang="ru-RU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693667" y="1314496"/>
            <a:ext cx="2660074" cy="830997"/>
          </a:xfrm>
          <a:prstGeom prst="rect">
            <a:avLst/>
          </a:prstGeom>
          <a:solidFill>
            <a:srgbClr val="E1D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64C99"/>
                </a:solidFill>
                <a:latin typeface="Avenir Next Cyr" panose="020B0503020202020204" pitchFamily="34" charset="-52"/>
              </a:rPr>
              <a:t>Министерство труда и социального развития Омской области</a:t>
            </a:r>
            <a:endParaRPr lang="ru-RU" sz="1600" dirty="0"/>
          </a:p>
        </p:txBody>
      </p:sp>
      <p:sp>
        <p:nvSpPr>
          <p:cNvPr id="128" name="Двойная стрелка влево/вправо 127"/>
          <p:cNvSpPr/>
          <p:nvPr/>
        </p:nvSpPr>
        <p:spPr>
          <a:xfrm>
            <a:off x="3927944" y="1645920"/>
            <a:ext cx="548640" cy="198783"/>
          </a:xfrm>
          <a:prstGeom prst="leftRightArrow">
            <a:avLst/>
          </a:prstGeom>
          <a:solidFill>
            <a:srgbClr val="CBB8DA"/>
          </a:solidFill>
          <a:ln>
            <a:solidFill>
              <a:srgbClr val="CBB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Двойная стрелка влево/вправо 128"/>
          <p:cNvSpPr/>
          <p:nvPr/>
        </p:nvSpPr>
        <p:spPr>
          <a:xfrm>
            <a:off x="7785652" y="1623391"/>
            <a:ext cx="548640" cy="198783"/>
          </a:xfrm>
          <a:prstGeom prst="leftRightArrow">
            <a:avLst/>
          </a:prstGeom>
          <a:solidFill>
            <a:srgbClr val="CBB8DA"/>
          </a:solidFill>
          <a:ln>
            <a:solidFill>
              <a:srgbClr val="CBB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/>
          <p:cNvSpPr txBox="1"/>
          <p:nvPr/>
        </p:nvSpPr>
        <p:spPr>
          <a:xfrm>
            <a:off x="861633" y="2515143"/>
            <a:ext cx="278801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venir Next Cyr" panose="020B0503020202020204" pitchFamily="34" charset="-52"/>
              </a:rPr>
              <a:t>Индикаторы риска и степень их выраженности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762832" y="2524419"/>
            <a:ext cx="279151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venir Next Cyr" panose="020B0503020202020204" pitchFamily="34" charset="-52"/>
              </a:rPr>
              <a:t>Условия получения образования и результаты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628491" y="2517793"/>
            <a:ext cx="279151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venir Next Cyr" panose="020B0503020202020204" pitchFamily="34" charset="-52"/>
              </a:rPr>
              <a:t>Уровень семейного благополучия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60066" y="3495804"/>
            <a:ext cx="1056595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venir Next Cyr" panose="020B0503020202020204" pitchFamily="34" charset="-52"/>
              </a:rPr>
              <a:t>Выявление детей группы риска – потенциальных потребителей услуг</a:t>
            </a:r>
            <a:endParaRPr lang="ru-RU" sz="16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462501" y="4259129"/>
            <a:ext cx="201035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Включение в систему ранней помощи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53802" y="4284309"/>
            <a:ext cx="200903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Определение образовательных потребностей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076908" y="4293586"/>
            <a:ext cx="200903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Прогнозирование динамики развития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390737" y="4277681"/>
            <a:ext cx="200903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Создание индивидуальной карты РП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9712518" y="4269731"/>
            <a:ext cx="200903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venir Next Cyr" panose="020B0503020202020204" pitchFamily="34" charset="-52"/>
              </a:rPr>
              <a:t>Прохождение индивидуальной карты РП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30094" y="5882521"/>
            <a:ext cx="71734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venir Next Cyr" panose="020B0503020202020204" pitchFamily="34" charset="-52"/>
              </a:rPr>
              <a:t>Выход из системы ранней помощи</a:t>
            </a:r>
            <a:endParaRPr lang="ru-RU" sz="1600" b="1" dirty="0"/>
          </a:p>
        </p:txBody>
      </p:sp>
      <p:sp>
        <p:nvSpPr>
          <p:cNvPr id="145" name="Штриховая стрелка вправо 144"/>
          <p:cNvSpPr/>
          <p:nvPr/>
        </p:nvSpPr>
        <p:spPr>
          <a:xfrm rot="5400000">
            <a:off x="962109" y="3888189"/>
            <a:ext cx="453222" cy="326004"/>
          </a:xfrm>
          <a:prstGeom prst="stripedRightArrow">
            <a:avLst>
              <a:gd name="adj1" fmla="val 45454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Штриховая стрелка вправо 145"/>
          <p:cNvSpPr/>
          <p:nvPr/>
        </p:nvSpPr>
        <p:spPr>
          <a:xfrm rot="5400000">
            <a:off x="10545417" y="5335991"/>
            <a:ext cx="769951" cy="326004"/>
          </a:xfrm>
          <a:prstGeom prst="stripedRightArrow">
            <a:avLst>
              <a:gd name="adj1" fmla="val 45454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Выгнутая вниз стрелка 146"/>
          <p:cNvSpPr/>
          <p:nvPr/>
        </p:nvSpPr>
        <p:spPr>
          <a:xfrm>
            <a:off x="2067339" y="5136543"/>
            <a:ext cx="1073426" cy="318052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8" name="Выгнутая вниз стрелка 147"/>
          <p:cNvSpPr/>
          <p:nvPr/>
        </p:nvSpPr>
        <p:spPr>
          <a:xfrm>
            <a:off x="4366592" y="5161722"/>
            <a:ext cx="1073426" cy="318052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9" name="Выгнутая вниз стрелка 148"/>
          <p:cNvSpPr/>
          <p:nvPr/>
        </p:nvSpPr>
        <p:spPr>
          <a:xfrm>
            <a:off x="6736080" y="5153770"/>
            <a:ext cx="1073426" cy="318052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0" name="Выгнутая вниз стрелка 149"/>
          <p:cNvSpPr/>
          <p:nvPr/>
        </p:nvSpPr>
        <p:spPr>
          <a:xfrm>
            <a:off x="9073763" y="5145819"/>
            <a:ext cx="1073426" cy="318052"/>
          </a:xfrm>
          <a:prstGeom prst="curvedUp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2" name="Рисунок 151">
            <a:extLst>
              <a:ext uri="{FF2B5EF4-FFF2-40B4-BE49-F238E27FC236}">
                <a16:creationId xmlns:a16="http://schemas.microsoft.com/office/drawing/2014/main" xmlns="" id="{C2F5298B-64D5-41E3-9C32-15E1E7E877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4723" y="5690972"/>
            <a:ext cx="1313217" cy="512976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90092375-401D-6D43-A13E-6A39EA92548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560612" y="286981"/>
            <a:ext cx="1364090" cy="66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191E2D4E-9807-4B6C-8C4C-17639E2AFBD4}"/>
              </a:ext>
            </a:extLst>
          </p:cNvPr>
          <p:cNvSpPr txBox="1">
            <a:spLocks/>
          </p:cNvSpPr>
          <p:nvPr/>
        </p:nvSpPr>
        <p:spPr>
          <a:xfrm>
            <a:off x="1537004" y="601278"/>
            <a:ext cx="9083458" cy="25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venir Next Cyr" panose="020B0503020202020204" pitchFamily="34" charset="-52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9599" y="131519"/>
            <a:ext cx="9801225" cy="8683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Avenir Next Cyr"/>
              </a:rPr>
              <a:t>   Профиль ребенка  в системе</a:t>
            </a:r>
            <a:endParaRPr lang="ru-RU" sz="4000" b="1" dirty="0">
              <a:solidFill>
                <a:srgbClr val="00B0F0"/>
              </a:solidFill>
              <a:latin typeface="Avenir Next Cyr"/>
            </a:endParaRP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152400" y="1469640"/>
            <a:ext cx="3257550" cy="883554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Показатели мониторинга</a:t>
            </a:r>
            <a:endParaRPr lang="ru-RU" sz="2000" b="1" dirty="0"/>
          </a:p>
        </p:txBody>
      </p:sp>
      <p:sp>
        <p:nvSpPr>
          <p:cNvPr id="10" name="Блок-схема: ссылка на другую страницу 9"/>
          <p:cNvSpPr/>
          <p:nvPr/>
        </p:nvSpPr>
        <p:spPr>
          <a:xfrm>
            <a:off x="4148137" y="1454943"/>
            <a:ext cx="3424238" cy="898251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Динамика развития</a:t>
            </a:r>
            <a:endParaRPr lang="ru-RU" sz="2000" b="1" dirty="0"/>
          </a:p>
        </p:txBody>
      </p:sp>
      <p:sp>
        <p:nvSpPr>
          <p:cNvPr id="12" name="Блок-схема: ссылка на другую страницу 11"/>
          <p:cNvSpPr/>
          <p:nvPr/>
        </p:nvSpPr>
        <p:spPr>
          <a:xfrm>
            <a:off x="8143875" y="1476894"/>
            <a:ext cx="3314700" cy="876300"/>
          </a:xfrm>
          <a:prstGeom prst="flowChartOffpageConnector">
            <a:avLst/>
          </a:prstGeom>
          <a:solidFill>
            <a:srgbClr val="764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Перечень услуг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399" y="2505075"/>
            <a:ext cx="3109901" cy="415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Медицинские: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группы нарушений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индикаторы риска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степень выраженности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индикаторов.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Социальные: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степень семейного благополучия / не благополучия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Образовательные: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потребности семьи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потребности ребенка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соответствие условий получения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8137" y="2278381"/>
            <a:ext cx="3443288" cy="3264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Оценка текущего состояния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Прогнозирование варианта развития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(обновляются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регулярно по итогам оценочных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процедур)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43875" y="2125507"/>
            <a:ext cx="3314700" cy="3570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Перечень рекомендованных услуг (по итогам оценки)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Перечень и объем полученных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Перечень организаций, оказавших услуги</a:t>
            </a:r>
          </a:p>
        </p:txBody>
      </p:sp>
    </p:spTree>
    <p:extLst>
      <p:ext uri="{BB962C8B-B14F-4D97-AF65-F5344CB8AC3E}">
        <p14:creationId xmlns:p14="http://schemas.microsoft.com/office/powerpoint/2010/main" val="77005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649</Words>
  <Application>Microsoft Office PowerPoint</Application>
  <PresentationFormat>Широкоэкранный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Avenir Next Cyr</vt:lpstr>
      <vt:lpstr>Calibri</vt:lpstr>
      <vt:lpstr>Calibri Light</vt:lpstr>
      <vt:lpstr>Wingdings</vt:lpstr>
      <vt:lpstr>Тема Office</vt:lpstr>
      <vt:lpstr>Создание цифровых ресурсов системы ранней помощи семьям, воспитывающим детей с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Профиль ребенка  в системе</vt:lpstr>
      <vt:lpstr>   Аналитические отчеты системы</vt:lpstr>
      <vt:lpstr>   Информационная система позволяет автоматизировать систему межведомственного взаимодействия в регионе  </vt:lpstr>
      <vt:lpstr>Мероприятия по разработке системы 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10-летие детства</dc:title>
  <dc:creator>Алексей Василевич</dc:creator>
  <cp:lastModifiedBy>Иванова Надежда Анатольевна</cp:lastModifiedBy>
  <cp:revision>35</cp:revision>
  <dcterms:created xsi:type="dcterms:W3CDTF">2019-05-20T08:53:10Z</dcterms:created>
  <dcterms:modified xsi:type="dcterms:W3CDTF">2020-09-22T09:46:45Z</dcterms:modified>
</cp:coreProperties>
</file>